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</p:sldIdLst>
  <p:sldSz cy="6858000" cx="12192000"/>
  <p:notesSz cx="6858000" cy="9144000"/>
  <p:embeddedFontLst>
    <p:embeddedFont>
      <p:font typeface="Montserrat SemiBold"/>
      <p:regular r:id="rId110"/>
      <p:bold r:id="rId111"/>
      <p:italic r:id="rId112"/>
      <p:boldItalic r:id="rId113"/>
    </p:embeddedFont>
    <p:embeddedFont>
      <p:font typeface="ADLaM Display"/>
      <p:regular r:id="rId114"/>
    </p:embeddedFont>
    <p:embeddedFont>
      <p:font typeface="Montserrat Medium"/>
      <p:regular r:id="rId115"/>
      <p:bold r:id="rId116"/>
      <p:italic r:id="rId117"/>
      <p:boldItalic r:id="rId118"/>
    </p:embeddedFont>
    <p:embeddedFont>
      <p:font typeface="Helvetica Neue"/>
      <p:regular r:id="rId119"/>
      <p:bold r:id="rId120"/>
      <p:italic r:id="rId121"/>
      <p:boldItalic r:id="rId1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23" roundtripDataSignature="AMtx7migmlozKs9Qx+CCJt8RUP+QLVNy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68D9FF-D55F-4230-9793-C3F3D52B6221}">
  <a:tblStyle styleId="{8368D9FF-D55F-4230-9793-C3F3D52B622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HelveticaNeue-italic.fntdata"/><Relationship Id="rId25" Type="http://schemas.openxmlformats.org/officeDocument/2006/relationships/slide" Target="slides/slide20.xml"/><Relationship Id="rId120" Type="http://schemas.openxmlformats.org/officeDocument/2006/relationships/font" Target="fonts/HelveticaNeue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customschemas.google.com/relationships/presentationmetadata" Target="metadata"/><Relationship Id="rId122" Type="http://schemas.openxmlformats.org/officeDocument/2006/relationships/font" Target="fonts/HelveticaNeue-bold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MontserratMedium-boldItalic.fntdata"/><Relationship Id="rId117" Type="http://schemas.openxmlformats.org/officeDocument/2006/relationships/font" Target="fonts/MontserratMedium-italic.fntdata"/><Relationship Id="rId116" Type="http://schemas.openxmlformats.org/officeDocument/2006/relationships/font" Target="fonts/MontserratMedium-bold.fntdata"/><Relationship Id="rId115" Type="http://schemas.openxmlformats.org/officeDocument/2006/relationships/font" Target="fonts/MontserratMedium-regular.fntdata"/><Relationship Id="rId119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110" Type="http://schemas.openxmlformats.org/officeDocument/2006/relationships/font" Target="fonts/MontserratSemiBold-regular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ADLaMDisplay-regular.fntdata"/><Relationship Id="rId18" Type="http://schemas.openxmlformats.org/officeDocument/2006/relationships/slide" Target="slides/slide13.xml"/><Relationship Id="rId113" Type="http://schemas.openxmlformats.org/officeDocument/2006/relationships/font" Target="fonts/MontserratSemiBold-boldItalic.fntdata"/><Relationship Id="rId112" Type="http://schemas.openxmlformats.org/officeDocument/2006/relationships/font" Target="fonts/MontserratSemiBold-italic.fntdata"/><Relationship Id="rId111" Type="http://schemas.openxmlformats.org/officeDocument/2006/relationships/font" Target="fonts/MontserratSemiBold-bold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1" name="Google Shape;1761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53" name="Google Shape;853;p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6" name="Google Shape;1446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4" name="Google Shape;74;p1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0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0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0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0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10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8" name="Google Shape;48;p1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1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0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0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4.jpg"/><Relationship Id="rId7" Type="http://schemas.openxmlformats.org/officeDocument/2006/relationships/image" Target="../media/image13.jpg"/><Relationship Id="rId8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95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iktok.com/@kopiboydecaf/video/7135053162939026690" TargetMode="External"/><Relationship Id="rId10" Type="http://schemas.openxmlformats.org/officeDocument/2006/relationships/hyperlink" Target="https://support.google.com/google-ads/answer/2497941" TargetMode="External"/><Relationship Id="rId13" Type="http://schemas.openxmlformats.org/officeDocument/2006/relationships/hyperlink" Target="https://www.semrush.com/" TargetMode="External"/><Relationship Id="rId12" Type="http://schemas.openxmlformats.org/officeDocument/2006/relationships/hyperlink" Target="https://www.tiktok.com/@kopiboydecaf/video/7135053162939026690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www.facebook.com/ads/library/" TargetMode="External"/><Relationship Id="rId4" Type="http://schemas.openxmlformats.org/officeDocument/2006/relationships/hyperlink" Target="https://www.facebook.com/business/help/717368264947302" TargetMode="External"/><Relationship Id="rId9" Type="http://schemas.openxmlformats.org/officeDocument/2006/relationships/hyperlink" Target="https://support.google.com/google-ads/answer/2497941" TargetMode="External"/><Relationship Id="rId15" Type="http://schemas.openxmlformats.org/officeDocument/2006/relationships/hyperlink" Target="https://www.similarweb.com/" TargetMode="External"/><Relationship Id="rId14" Type="http://schemas.openxmlformats.org/officeDocument/2006/relationships/hyperlink" Target="https://neilpatel.com/ubersuggest/" TargetMode="External"/><Relationship Id="rId16" Type="http://schemas.openxmlformats.org/officeDocument/2006/relationships/hyperlink" Target="https://images.google.com/" TargetMode="External"/><Relationship Id="rId5" Type="http://schemas.openxmlformats.org/officeDocument/2006/relationships/hyperlink" Target="https://www.tiktok.com/@kopiboydecaf/video/7135053162939026690" TargetMode="External"/><Relationship Id="rId6" Type="http://schemas.openxmlformats.org/officeDocument/2006/relationships/hyperlink" Target="https://www.tiktok.com/@kopiboydecaf/video/7135053162939026690" TargetMode="External"/><Relationship Id="rId7" Type="http://schemas.openxmlformats.org/officeDocument/2006/relationships/hyperlink" Target="https://nordicclick.com/resources/google-ads-preview-tool/" TargetMode="External"/><Relationship Id="rId8" Type="http://schemas.openxmlformats.org/officeDocument/2006/relationships/hyperlink" Target="https://nordicclick.com/resources/google-ads-preview-tool/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www.canva.com/web-ads/templates/mobile-banner-ads/" TargetMode="External"/><Relationship Id="rId4" Type="http://schemas.openxmlformats.org/officeDocument/2006/relationships/hyperlink" Target="https://www.canva.com/web-ads/templates/halfpage-ads/" TargetMode="External"/><Relationship Id="rId5" Type="http://schemas.openxmlformats.org/officeDocument/2006/relationships/hyperlink" Target="https://www.canva.com/web-ads/templates/billboard-ads/" TargetMode="External"/><Relationship Id="rId6" Type="http://schemas.openxmlformats.org/officeDocument/2006/relationships/hyperlink" Target="https://www.canva.com/" TargetMode="External"/><Relationship Id="rId7" Type="http://schemas.openxmlformats.org/officeDocument/2006/relationships/hyperlink" Target="https://mediamodifier.com/social/instagram" TargetMode="External"/><Relationship Id="rId8" Type="http://schemas.openxmlformats.org/officeDocument/2006/relationships/hyperlink" Target="https://www.tiktok.com/@kopiboydecaf/video/7135053162939026690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91.png"/><Relationship Id="rId4" Type="http://schemas.openxmlformats.org/officeDocument/2006/relationships/image" Target="../media/image19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Relationship Id="rId4" Type="http://schemas.openxmlformats.org/officeDocument/2006/relationships/image" Target="../media/image29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0" Type="http://schemas.openxmlformats.org/officeDocument/2006/relationships/image" Target="../media/image8.jpg"/><Relationship Id="rId9" Type="http://schemas.openxmlformats.org/officeDocument/2006/relationships/image" Target="../media/image6.png"/><Relationship Id="rId5" Type="http://schemas.openxmlformats.org/officeDocument/2006/relationships/image" Target="../media/image1.jpg"/><Relationship Id="rId6" Type="http://schemas.openxmlformats.org/officeDocument/2006/relationships/image" Target="../media/image49.jpg"/><Relationship Id="rId7" Type="http://schemas.openxmlformats.org/officeDocument/2006/relationships/image" Target="../media/image14.png"/><Relationship Id="rId8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Relationship Id="rId4" Type="http://schemas.openxmlformats.org/officeDocument/2006/relationships/image" Target="../media/image69.jpg"/><Relationship Id="rId5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jpg"/><Relationship Id="rId4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hyperlink" Target="http://thaitogo.sg/12/Order" TargetMode="External"/><Relationship Id="rId8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hyperlink" Target="https://www.thaiexpress.com.sg/about-us/" TargetMode="External"/><Relationship Id="rId11" Type="http://schemas.openxmlformats.org/officeDocument/2006/relationships/image" Target="../media/image48.png"/><Relationship Id="rId10" Type="http://schemas.openxmlformats.org/officeDocument/2006/relationships/image" Target="../media/image40.png"/><Relationship Id="rId12" Type="http://schemas.openxmlformats.org/officeDocument/2006/relationships/image" Target="../media/image44.png"/><Relationship Id="rId9" Type="http://schemas.openxmlformats.org/officeDocument/2006/relationships/image" Target="../media/image37.png"/><Relationship Id="rId5" Type="http://schemas.openxmlformats.org/officeDocument/2006/relationships/image" Target="../media/image53.png"/><Relationship Id="rId6" Type="http://schemas.openxmlformats.org/officeDocument/2006/relationships/image" Target="../media/image43.png"/><Relationship Id="rId7" Type="http://schemas.openxmlformats.org/officeDocument/2006/relationships/image" Target="../media/image57.png"/><Relationship Id="rId8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4.png"/><Relationship Id="rId4" Type="http://schemas.openxmlformats.org/officeDocument/2006/relationships/hyperlink" Target="https://sanookkitchen.org/about/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72.png"/><Relationship Id="rId7" Type="http://schemas.openxmlformats.org/officeDocument/2006/relationships/image" Target="../media/image56.png"/><Relationship Id="rId8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jpg"/><Relationship Id="rId4" Type="http://schemas.openxmlformats.org/officeDocument/2006/relationships/image" Target="../media/image30.jpg"/><Relationship Id="rId5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5" Type="http://schemas.openxmlformats.org/officeDocument/2006/relationships/hyperlink" Target="http://thaitogo.sg/12/Order" TargetMode="External"/><Relationship Id="rId6" Type="http://schemas.openxmlformats.org/officeDocument/2006/relationships/hyperlink" Target="https://www.semrush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png"/><Relationship Id="rId4" Type="http://schemas.openxmlformats.org/officeDocument/2006/relationships/image" Target="../media/image42.png"/><Relationship Id="rId5" Type="http://schemas.openxmlformats.org/officeDocument/2006/relationships/hyperlink" Target="https://www.thaiexpress.com.sg/" TargetMode="External"/><Relationship Id="rId6" Type="http://schemas.openxmlformats.org/officeDocument/2006/relationships/hyperlink" Target="https://www.semrush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65.png"/><Relationship Id="rId5" Type="http://schemas.openxmlformats.org/officeDocument/2006/relationships/hyperlink" Target="https://sanookkitchen.org/about/" TargetMode="External"/><Relationship Id="rId6" Type="http://schemas.openxmlformats.org/officeDocument/2006/relationships/hyperlink" Target="https://www.semrush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54.png"/><Relationship Id="rId6" Type="http://schemas.openxmlformats.org/officeDocument/2006/relationships/hyperlink" Target="http://thaitogo.sg/12/Order" TargetMode="External"/><Relationship Id="rId7" Type="http://schemas.openxmlformats.org/officeDocument/2006/relationships/hyperlink" Target="https://www.semrush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30.jpg"/><Relationship Id="rId6" Type="http://schemas.openxmlformats.org/officeDocument/2006/relationships/hyperlink" Target="http://thaitogo.sg/" TargetMode="External"/><Relationship Id="rId7" Type="http://schemas.openxmlformats.org/officeDocument/2006/relationships/hyperlink" Target="https://www.semrush.com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7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59.png"/><Relationship Id="rId7" Type="http://schemas.openxmlformats.org/officeDocument/2006/relationships/hyperlink" Target="https://www.semrush.com/" TargetMode="External"/><Relationship Id="rId8" Type="http://schemas.openxmlformats.org/officeDocument/2006/relationships/hyperlink" Target="http://thaitogo.sg/12/Order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Relationship Id="rId5" Type="http://schemas.openxmlformats.org/officeDocument/2006/relationships/image" Target="../media/image76.png"/><Relationship Id="rId6" Type="http://schemas.openxmlformats.org/officeDocument/2006/relationships/hyperlink" Target="https://freetools.seobility.net/en/seocheck/thaitogo.s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Relationship Id="rId5" Type="http://schemas.openxmlformats.org/officeDocument/2006/relationships/image" Target="../media/image79.png"/><Relationship Id="rId6" Type="http://schemas.openxmlformats.org/officeDocument/2006/relationships/hyperlink" Target="https://freetools.seobility.net/en/seocheck/thaiexpress.com.sg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83.png"/><Relationship Id="rId6" Type="http://schemas.openxmlformats.org/officeDocument/2006/relationships/hyperlink" Target="https://freetools.seobility.net/en/seocheck/sanookitchen.com.s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jpg"/><Relationship Id="rId4" Type="http://schemas.openxmlformats.org/officeDocument/2006/relationships/image" Target="../media/image8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hyperlink" Target="https://www.foodpanda.sg/restaurant/jedo/thai-to-go-changi-road-islandwide" TargetMode="External"/><Relationship Id="rId11" Type="http://schemas.openxmlformats.org/officeDocument/2006/relationships/image" Target="../media/image24.png"/><Relationship Id="rId10" Type="http://schemas.openxmlformats.org/officeDocument/2006/relationships/image" Target="../media/image21.jpg"/><Relationship Id="rId12" Type="http://schemas.openxmlformats.org/officeDocument/2006/relationships/image" Target="../media/image20.png"/><Relationship Id="rId9" Type="http://schemas.openxmlformats.org/officeDocument/2006/relationships/image" Target="../media/image3.png"/><Relationship Id="rId5" Type="http://schemas.openxmlformats.org/officeDocument/2006/relationships/hyperlink" Target="https://www.foodline.sg/catering/Thaitogo/" TargetMode="External"/><Relationship Id="rId6" Type="http://schemas.openxmlformats.org/officeDocument/2006/relationships/hyperlink" Target="https://www.foodline.sg/catering/Thaitogo/" TargetMode="External"/><Relationship Id="rId7" Type="http://schemas.openxmlformats.org/officeDocument/2006/relationships/hyperlink" Target="https://www.foodline.sg/catering/Thaitogo/" TargetMode="External"/><Relationship Id="rId8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jpg"/><Relationship Id="rId4" Type="http://schemas.openxmlformats.org/officeDocument/2006/relationships/image" Target="../media/image86.jpg"/><Relationship Id="rId5" Type="http://schemas.openxmlformats.org/officeDocument/2006/relationships/image" Target="../media/image7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hyperlink" Target="https://www.facebook.com/ThaiExpressSG/" TargetMode="External"/><Relationship Id="rId5" Type="http://schemas.openxmlformats.org/officeDocument/2006/relationships/image" Target="../media/image1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2.png"/><Relationship Id="rId4" Type="http://schemas.openxmlformats.org/officeDocument/2006/relationships/image" Target="../media/image82.png"/><Relationship Id="rId5" Type="http://schemas.openxmlformats.org/officeDocument/2006/relationships/image" Target="../media/image97.png"/><Relationship Id="rId6" Type="http://schemas.openxmlformats.org/officeDocument/2006/relationships/image" Target="../media/image85.png"/><Relationship Id="rId7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3.png"/><Relationship Id="rId4" Type="http://schemas.openxmlformats.org/officeDocument/2006/relationships/image" Target="../media/image88.png"/><Relationship Id="rId5" Type="http://schemas.openxmlformats.org/officeDocument/2006/relationships/image" Target="../media/image42.png"/><Relationship Id="rId6" Type="http://schemas.openxmlformats.org/officeDocument/2006/relationships/hyperlink" Target="https://www.instagram.com/thaiexpresssg/related_profiles/?hl=en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6.jpg"/><Relationship Id="rId4" Type="http://schemas.openxmlformats.org/officeDocument/2006/relationships/image" Target="../media/image65.png"/><Relationship Id="rId5" Type="http://schemas.openxmlformats.org/officeDocument/2006/relationships/image" Target="../media/image109.png"/><Relationship Id="rId6" Type="http://schemas.openxmlformats.org/officeDocument/2006/relationships/hyperlink" Target="https://www.facebook.com/pages/Sanook-Kitchen/407681520052584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8.png"/><Relationship Id="rId4" Type="http://schemas.openxmlformats.org/officeDocument/2006/relationships/image" Target="../media/image91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4.png"/><Relationship Id="rId4" Type="http://schemas.openxmlformats.org/officeDocument/2006/relationships/image" Target="../media/image106.png"/><Relationship Id="rId5" Type="http://schemas.openxmlformats.org/officeDocument/2006/relationships/image" Target="../media/image100.png"/><Relationship Id="rId6" Type="http://schemas.openxmlformats.org/officeDocument/2006/relationships/image" Target="../media/image103.png"/><Relationship Id="rId7" Type="http://schemas.openxmlformats.org/officeDocument/2006/relationships/image" Target="../media/image65.png"/><Relationship Id="rId8" Type="http://schemas.openxmlformats.org/officeDocument/2006/relationships/hyperlink" Target="https://www.instagram.com/singaporefoodstory/p/Cs-AJmoSNgz/?img_index=1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4.png"/><Relationship Id="rId4" Type="http://schemas.openxmlformats.org/officeDocument/2006/relationships/image" Target="../media/image90.jpg"/><Relationship Id="rId5" Type="http://schemas.openxmlformats.org/officeDocument/2006/relationships/hyperlink" Target="https://order.nakhonkitchen.com/?StoreID=99a9f721-e472-4e69-afb4-2a7f156d48aa&amp;Service=Delivery&amp;lang=E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13.jpg"/><Relationship Id="rId5" Type="http://schemas.openxmlformats.org/officeDocument/2006/relationships/image" Target="../media/image23.jpg"/><Relationship Id="rId6" Type="http://schemas.openxmlformats.org/officeDocument/2006/relationships/image" Target="../media/image4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1.png"/><Relationship Id="rId4" Type="http://schemas.openxmlformats.org/officeDocument/2006/relationships/image" Target="../media/image113.png"/><Relationship Id="rId5" Type="http://schemas.openxmlformats.org/officeDocument/2006/relationships/hyperlink" Target="https://www.facebook.com/Thaitogo.sg/" TargetMode="External"/><Relationship Id="rId6" Type="http://schemas.openxmlformats.org/officeDocument/2006/relationships/hyperlink" Target="http://thaitogo.sg/12/Order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4.png"/><Relationship Id="rId4" Type="http://schemas.openxmlformats.org/officeDocument/2006/relationships/image" Target="../media/image51.png"/><Relationship Id="rId5" Type="http://schemas.openxmlformats.org/officeDocument/2006/relationships/hyperlink" Target="https://www.facebook.com/Thaitogo.sg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5.png"/><Relationship Id="rId4" Type="http://schemas.openxmlformats.org/officeDocument/2006/relationships/image" Target="../media/image111.png"/><Relationship Id="rId10" Type="http://schemas.openxmlformats.org/officeDocument/2006/relationships/image" Target="../media/image128.png"/><Relationship Id="rId9" Type="http://schemas.openxmlformats.org/officeDocument/2006/relationships/image" Target="../media/image13.jpg"/><Relationship Id="rId5" Type="http://schemas.openxmlformats.org/officeDocument/2006/relationships/image" Target="../media/image115.png"/><Relationship Id="rId6" Type="http://schemas.openxmlformats.org/officeDocument/2006/relationships/image" Target="../media/image123.png"/><Relationship Id="rId7" Type="http://schemas.openxmlformats.org/officeDocument/2006/relationships/image" Target="../media/image116.png"/><Relationship Id="rId8" Type="http://schemas.openxmlformats.org/officeDocument/2006/relationships/hyperlink" Target="http://thaitogo.sg/12/AboutUs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jpg"/><Relationship Id="rId4" Type="http://schemas.openxmlformats.org/officeDocument/2006/relationships/hyperlink" Target="https://www.facebook.com/ads/library/" TargetMode="External"/><Relationship Id="rId5" Type="http://schemas.openxmlformats.org/officeDocument/2006/relationships/image" Target="../media/image139.jp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137.png"/><Relationship Id="rId13" Type="http://schemas.openxmlformats.org/officeDocument/2006/relationships/image" Target="../media/image51.png"/><Relationship Id="rId1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9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5" Type="http://schemas.openxmlformats.org/officeDocument/2006/relationships/hyperlink" Target="https://www.facebook.com/ads/library/" TargetMode="External"/><Relationship Id="rId14" Type="http://schemas.openxmlformats.org/officeDocument/2006/relationships/image" Target="../media/image130.png"/><Relationship Id="rId5" Type="http://schemas.openxmlformats.org/officeDocument/2006/relationships/image" Target="../media/image114.png"/><Relationship Id="rId6" Type="http://schemas.openxmlformats.org/officeDocument/2006/relationships/image" Target="../media/image120.png"/><Relationship Id="rId7" Type="http://schemas.openxmlformats.org/officeDocument/2006/relationships/image" Target="../media/image118.png"/><Relationship Id="rId8" Type="http://schemas.openxmlformats.org/officeDocument/2006/relationships/image" Target="../media/image1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27.jpg"/><Relationship Id="rId5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.jpg"/><Relationship Id="rId4" Type="http://schemas.openxmlformats.org/officeDocument/2006/relationships/image" Target="../media/image17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.jpg"/><Relationship Id="rId4" Type="http://schemas.openxmlformats.org/officeDocument/2006/relationships/hyperlink" Target="https://adstransparency.google.com/?region=SG" TargetMode="External"/><Relationship Id="rId5" Type="http://schemas.openxmlformats.org/officeDocument/2006/relationships/image" Target="../media/image13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5.png"/><Relationship Id="rId4" Type="http://schemas.openxmlformats.org/officeDocument/2006/relationships/hyperlink" Target="https://support.google.com/google-ads/answer/2497941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4.png"/><Relationship Id="rId4" Type="http://schemas.openxmlformats.org/officeDocument/2006/relationships/image" Target="../media/image132.png"/><Relationship Id="rId5" Type="http://schemas.openxmlformats.org/officeDocument/2006/relationships/hyperlink" Target="http://thaitogo.sg/12/Order" TargetMode="External"/></Relationships>
</file>

<file path=ppt/slides/_rels/slide67.xml.rels><?xml version="1.0" encoding="UTF-8" standalone="yes"?><Relationships xmlns="http://schemas.openxmlformats.org/package/2006/relationships"><Relationship Id="rId10" Type="http://schemas.openxmlformats.org/officeDocument/2006/relationships/hyperlink" Target="http://thaitogo.s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bing.com/search?q=Thaitogo%20Restaurant%20offerings&amp;qs=ds&amp;form=ATCVAJ" TargetMode="External"/><Relationship Id="rId4" Type="http://schemas.openxmlformats.org/officeDocument/2006/relationships/hyperlink" Target="https://www.bing.com/search?q=Thaitogo%20Restaurant%20offerings&amp;qs=ds&amp;form=ATCVAJ" TargetMode="External"/><Relationship Id="rId9" Type="http://schemas.openxmlformats.org/officeDocument/2006/relationships/image" Target="../media/image138.png"/><Relationship Id="rId5" Type="http://schemas.openxmlformats.org/officeDocument/2006/relationships/image" Target="../media/image135.png"/><Relationship Id="rId6" Type="http://schemas.openxmlformats.org/officeDocument/2006/relationships/image" Target="../media/image150.png"/><Relationship Id="rId7" Type="http://schemas.openxmlformats.org/officeDocument/2006/relationships/image" Target="../media/image127.png"/><Relationship Id="rId8" Type="http://schemas.openxmlformats.org/officeDocument/2006/relationships/image" Target="../media/image13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5.png"/><Relationship Id="rId4" Type="http://schemas.openxmlformats.org/officeDocument/2006/relationships/image" Target="../media/image126.png"/><Relationship Id="rId5" Type="http://schemas.openxmlformats.org/officeDocument/2006/relationships/image" Target="../media/image1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3.png"/><Relationship Id="rId4" Type="http://schemas.openxmlformats.org/officeDocument/2006/relationships/image" Target="../media/image146.png"/><Relationship Id="rId9" Type="http://schemas.openxmlformats.org/officeDocument/2006/relationships/hyperlink" Target="https://nordicclick.com/resources/google-ads-preview-tool/" TargetMode="External"/><Relationship Id="rId5" Type="http://schemas.openxmlformats.org/officeDocument/2006/relationships/image" Target="../media/image145.png"/><Relationship Id="rId6" Type="http://schemas.openxmlformats.org/officeDocument/2006/relationships/image" Target="../media/image140.png"/><Relationship Id="rId7" Type="http://schemas.openxmlformats.org/officeDocument/2006/relationships/hyperlink" Target="https://nordicclick.com/resources/google-ads-preview-tool/" TargetMode="External"/><Relationship Id="rId8" Type="http://schemas.openxmlformats.org/officeDocument/2006/relationships/hyperlink" Target="https://nordicclick.com/resources/google-ads-preview-tool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2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43.png"/><Relationship Id="rId4" Type="http://schemas.openxmlformats.org/officeDocument/2006/relationships/image" Target="../media/image146.png"/><Relationship Id="rId5" Type="http://schemas.openxmlformats.org/officeDocument/2006/relationships/image" Target="../media/image140.png"/><Relationship Id="rId6" Type="http://schemas.openxmlformats.org/officeDocument/2006/relationships/hyperlink" Target="https://nordicclick.com/resources/google-ads-preview-tool/" TargetMode="External"/><Relationship Id="rId7" Type="http://schemas.openxmlformats.org/officeDocument/2006/relationships/hyperlink" Target="https://nordicclick.com/resources/google-ads-preview-tool/" TargetMode="External"/><Relationship Id="rId8" Type="http://schemas.openxmlformats.org/officeDocument/2006/relationships/hyperlink" Target="https://nordicclick.com/resources/google-ads-preview-tool/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5.png"/><Relationship Id="rId4" Type="http://schemas.openxmlformats.org/officeDocument/2006/relationships/image" Target="../media/image140.png"/><Relationship Id="rId5" Type="http://schemas.openxmlformats.org/officeDocument/2006/relationships/hyperlink" Target="https://nordicclick.com/resources/google-ads-preview-tool/" TargetMode="External"/><Relationship Id="rId6" Type="http://schemas.openxmlformats.org/officeDocument/2006/relationships/hyperlink" Target="https://nordicclick.com/resources/google-ads-preview-tool/" TargetMode="External"/><Relationship Id="rId7" Type="http://schemas.openxmlformats.org/officeDocument/2006/relationships/hyperlink" Target="https://nordicclick.com/resources/google-ads-preview-tool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9.png"/><Relationship Id="rId4" Type="http://schemas.openxmlformats.org/officeDocument/2006/relationships/hyperlink" Target="https://www.canva.com/web-ads/templates/mobile-banner-ads/" TargetMode="External"/><Relationship Id="rId5" Type="http://schemas.openxmlformats.org/officeDocument/2006/relationships/hyperlink" Target="https://www.canva.com/web-ads/templates/mobile-banner-ads/" TargetMode="External"/><Relationship Id="rId6" Type="http://schemas.openxmlformats.org/officeDocument/2006/relationships/hyperlink" Target="https://www.canva.com/web-ads/templates/mobile-banner-ads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3.png"/><Relationship Id="rId4" Type="http://schemas.openxmlformats.org/officeDocument/2006/relationships/hyperlink" Target="https://www.canva.com/web-ads/templates/mobile-banner-ads/" TargetMode="External"/><Relationship Id="rId5" Type="http://schemas.openxmlformats.org/officeDocument/2006/relationships/hyperlink" Target="https://www.canva.com/web-ads/templates/mobile-banner-ads/" TargetMode="External"/><Relationship Id="rId6" Type="http://schemas.openxmlformats.org/officeDocument/2006/relationships/hyperlink" Target="https://www.canva.com/web-ads/templates/mobile-banner-ads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57.png"/><Relationship Id="rId4" Type="http://schemas.openxmlformats.org/officeDocument/2006/relationships/hyperlink" Target="https://www.canva.com/web-ads/templates/halfpage-ads/" TargetMode="External"/><Relationship Id="rId5" Type="http://schemas.openxmlformats.org/officeDocument/2006/relationships/hyperlink" Target="https://www.canva.com/web-ads/templates/halfpage-ads/" TargetMode="External"/><Relationship Id="rId6" Type="http://schemas.openxmlformats.org/officeDocument/2006/relationships/hyperlink" Target="https://www.canva.com/web-ads/templates/halfpage-ads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www.canva.com/web-ads/templates/halfpage-ads/" TargetMode="External"/><Relationship Id="rId4" Type="http://schemas.openxmlformats.org/officeDocument/2006/relationships/hyperlink" Target="https://www.canva.com/web-ads/templates/halfpage-ads/" TargetMode="External"/><Relationship Id="rId5" Type="http://schemas.openxmlformats.org/officeDocument/2006/relationships/hyperlink" Target="https://www.canva.com/web-ads/templates/halfpage-ads/" TargetMode="External"/><Relationship Id="rId6" Type="http://schemas.openxmlformats.org/officeDocument/2006/relationships/image" Target="../media/image1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1.png"/><Relationship Id="rId4" Type="http://schemas.openxmlformats.org/officeDocument/2006/relationships/hyperlink" Target="https://www.canva.com/web-ads/templates/billboard-ads/" TargetMode="External"/><Relationship Id="rId5" Type="http://schemas.openxmlformats.org/officeDocument/2006/relationships/hyperlink" Target="https://www.canva.com/web-ads/templates/billboard-ads/" TargetMode="External"/><Relationship Id="rId6" Type="http://schemas.openxmlformats.org/officeDocument/2006/relationships/hyperlink" Target="https://www.canva.com/web-ads/templates/billboard-ads/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.jpg"/><Relationship Id="rId4" Type="http://schemas.openxmlformats.org/officeDocument/2006/relationships/image" Target="../media/image155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Relationship Id="rId5" Type="http://schemas.openxmlformats.org/officeDocument/2006/relationships/hyperlink" Target="https://www.instagram.com/" TargetMode="External"/><Relationship Id="rId6" Type="http://schemas.openxmlformats.org/officeDocument/2006/relationships/image" Target="../media/image15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65.png"/><Relationship Id="rId4" Type="http://schemas.openxmlformats.org/officeDocument/2006/relationships/image" Target="../media/image177.png"/><Relationship Id="rId5" Type="http://schemas.openxmlformats.org/officeDocument/2006/relationships/hyperlink" Target="http://thaitogo.sg/12/Ord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3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2.png"/><Relationship Id="rId4" Type="http://schemas.openxmlformats.org/officeDocument/2006/relationships/hyperlink" Target="https://mediamodifier.com/mockup/facebook-page-in-iphone-mockup-generator/36316" TargetMode="External"/><Relationship Id="rId5" Type="http://schemas.openxmlformats.org/officeDocument/2006/relationships/image" Target="../media/image175.png"/><Relationship Id="rId6" Type="http://schemas.openxmlformats.org/officeDocument/2006/relationships/hyperlink" Target="https://mediamodifier.com/mockup/facebook-regular-post/4223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9.png"/><Relationship Id="rId4" Type="http://schemas.openxmlformats.org/officeDocument/2006/relationships/hyperlink" Target="https://www.canva.com/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mediamodifier.com/social/instagram" TargetMode="External"/><Relationship Id="rId4" Type="http://schemas.openxmlformats.org/officeDocument/2006/relationships/hyperlink" Target="https://mediamodifier.com/social/instagram" TargetMode="External"/><Relationship Id="rId5" Type="http://schemas.openxmlformats.org/officeDocument/2006/relationships/hyperlink" Target="https://mediamodifier.com/social/instagram" TargetMode="External"/><Relationship Id="rId6" Type="http://schemas.openxmlformats.org/officeDocument/2006/relationships/image" Target="../media/image160.png"/><Relationship Id="rId7" Type="http://schemas.openxmlformats.org/officeDocument/2006/relationships/image" Target="../media/image16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.jpg"/><Relationship Id="rId4" Type="http://schemas.openxmlformats.org/officeDocument/2006/relationships/image" Target="../media/image12.png"/><Relationship Id="rId5" Type="http://schemas.openxmlformats.org/officeDocument/2006/relationships/image" Target="../media/image155.jpg"/><Relationship Id="rId6" Type="http://schemas.openxmlformats.org/officeDocument/2006/relationships/hyperlink" Target="https://www.facebook.com/business/help/717368264947302?id=176276233019487" TargetMode="External"/><Relationship Id="rId7" Type="http://schemas.openxmlformats.org/officeDocument/2006/relationships/hyperlink" Target="https://www.facebook.com/business/help/717368264947302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1.png"/><Relationship Id="rId4" Type="http://schemas.openxmlformats.org/officeDocument/2006/relationships/image" Target="../media/image113.png"/><Relationship Id="rId5" Type="http://schemas.openxmlformats.org/officeDocument/2006/relationships/hyperlink" Target="https://www.facebook.com/Thaitogo.sg/" TargetMode="External"/><Relationship Id="rId6" Type="http://schemas.openxmlformats.org/officeDocument/2006/relationships/hyperlink" Target="http://thaitogo.sg/12/Order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65.png"/><Relationship Id="rId4" Type="http://schemas.openxmlformats.org/officeDocument/2006/relationships/image" Target="../media/image177.png"/><Relationship Id="rId5" Type="http://schemas.openxmlformats.org/officeDocument/2006/relationships/hyperlink" Target="http://thaitogo.sg/12/Order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thaitogo.sg/12/Order" TargetMode="External"/><Relationship Id="rId4" Type="http://schemas.openxmlformats.org/officeDocument/2006/relationships/image" Target="../media/image17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67.png"/><Relationship Id="rId4" Type="http://schemas.openxmlformats.org/officeDocument/2006/relationships/image" Target="../media/image170.png"/><Relationship Id="rId5" Type="http://schemas.openxmlformats.org/officeDocument/2006/relationships/image" Target="../media/image169.jpg"/><Relationship Id="rId6" Type="http://schemas.openxmlformats.org/officeDocument/2006/relationships/image" Target="../media/image168.jpg"/><Relationship Id="rId7" Type="http://schemas.openxmlformats.org/officeDocument/2006/relationships/image" Target="../media/image18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.png"/><Relationship Id="rId4" Type="http://schemas.openxmlformats.org/officeDocument/2006/relationships/image" Target="../media/image174.png"/><Relationship Id="rId5" Type="http://schemas.openxmlformats.org/officeDocument/2006/relationships/image" Target="../media/image183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.jpg"/><Relationship Id="rId4" Type="http://schemas.openxmlformats.org/officeDocument/2006/relationships/image" Target="../media/image17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8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8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9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8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7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8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8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98.png"/><Relationship Id="rId4" Type="http://schemas.openxmlformats.org/officeDocument/2006/relationships/image" Target="../media/image188.png"/><Relationship Id="rId5" Type="http://schemas.openxmlformats.org/officeDocument/2006/relationships/image" Target="../media/image19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.jpg"/><Relationship Id="rId4" Type="http://schemas.openxmlformats.org/officeDocument/2006/relationships/image" Target="../media/image194.jpg"/><Relationship Id="rId5" Type="http://schemas.openxmlformats.org/officeDocument/2006/relationships/image" Target="../media/image18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677325"/>
            <a:ext cx="12189000" cy="753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10524880">
            <a:off x="834499" y="688858"/>
            <a:ext cx="10522991" cy="5419901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004342" y="914400"/>
            <a:ext cx="7989688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 rot="-277273">
            <a:off x="2685610" y="1233968"/>
            <a:ext cx="5361931" cy="1820321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15" y="1424313"/>
            <a:ext cx="2853560" cy="56529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 rot="-277339">
            <a:off x="3367179" y="2540410"/>
            <a:ext cx="4333193" cy="707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40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Presentation</a:t>
            </a:r>
            <a:endParaRPr b="0" i="0" sz="4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oup of bottles of oil and seeds&#10;&#10;Description automatically generated"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503489">
            <a:off x="7436494" y="2605447"/>
            <a:ext cx="838519" cy="1051983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table with various ingredients&#10;&#10;Description automatically generated with medium confidence" id="96" name="Google Shape;9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1228" y="1743588"/>
            <a:ext cx="832243" cy="1054380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group of white square containers with different spices&#10;&#10;Description automatically generated" id="97" name="Google Shape;9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77200">
            <a:off x="9099529" y="3993739"/>
            <a:ext cx="1519242" cy="1186489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"/>
          <p:cNvSpPr txBox="1"/>
          <p:nvPr/>
        </p:nvSpPr>
        <p:spPr>
          <a:xfrm>
            <a:off x="1708945" y="5479575"/>
            <a:ext cx="6482555" cy="3539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1200">
                <a:solidFill>
                  <a:srgbClr val="00184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@ASKTraining_SCTP-DMC_Capstone Project by Lim S K Elsie –  @ 24 Aug 2024</a:t>
            </a:r>
            <a:endParaRPr b="1" i="0" sz="1200" u="none" cap="none" strike="noStrike">
              <a:solidFill>
                <a:srgbClr val="00184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A spoon and fork on a napkin&#10;&#10;Description automatically generated" id="99" name="Google Shape;9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449693">
            <a:off x="1683227" y="1984359"/>
            <a:ext cx="1542845" cy="1273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hand holding a tablet with a megaphone&#10;&#10;Description automatically generated" id="101" name="Google Shape;10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59044" y="3174204"/>
            <a:ext cx="2734379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1056290" y="720954"/>
            <a:ext cx="9995338" cy="5162266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3310760" y="966206"/>
            <a:ext cx="5907948" cy="959162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3926067" y="1100454"/>
            <a:ext cx="4951049" cy="7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36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Executive Summary</a:t>
            </a:r>
            <a:endParaRPr b="0" i="0" sz="3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237" name="Google Shape;2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748556" y="1090030"/>
            <a:ext cx="846491" cy="77835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/>
        </p:nvSpPr>
        <p:spPr>
          <a:xfrm>
            <a:off x="1108842" y="2099903"/>
            <a:ext cx="4994223" cy="337015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FD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 </a:t>
            </a:r>
            <a:r>
              <a:rPr b="1" lang="en-US" sz="24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 Strategy</a:t>
            </a:r>
            <a:endParaRPr b="1" sz="2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2400"/>
              <a:buFont typeface="Arial"/>
              <a:buChar char="•"/>
            </a:pPr>
            <a:r>
              <a:rPr b="1" lang="en-US" sz="2400" u="sng">
                <a:solidFill>
                  <a:srgbClr val="CF00AA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Channels</a:t>
            </a:r>
            <a:r>
              <a:rPr b="1" lang="en-US" sz="20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20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drive an </a:t>
            </a:r>
            <a:r>
              <a:rPr b="1" lang="en-US" sz="20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increase in </a:t>
            </a:r>
            <a:r>
              <a:rPr b="1" lang="en-US" sz="20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online orders</a:t>
            </a:r>
            <a:r>
              <a:rPr b="1" lang="en-US" sz="20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i="0" lang="en-US" sz="2000" u="none" strike="noStrik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targeting young Malay c</a:t>
            </a:r>
            <a:r>
              <a:rPr b="1" lang="en-US" sz="20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ouples with/without children</a:t>
            </a:r>
            <a:r>
              <a:rPr b="1" lang="en-US" sz="20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001845"/>
              </a:buClr>
              <a:buSzPts val="2000"/>
              <a:buFont typeface="Arial"/>
              <a:buChar char="•"/>
            </a:pPr>
            <a:r>
              <a:rPr b="1" i="0" lang="en-US" sz="2000" u="sng" strike="noStrike">
                <a:solidFill>
                  <a:srgbClr val="001845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Social Media Marketing</a:t>
            </a:r>
            <a:endParaRPr b="1" i="0" sz="2000" u="none" strike="noStrike">
              <a:solidFill>
                <a:srgbClr val="00000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- </a:t>
            </a:r>
            <a:r>
              <a:rPr b="1" i="0" lang="en-US" sz="20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Facebook/Instagram </a:t>
            </a:r>
            <a:r>
              <a:rPr b="1" i="0" lang="en-US" sz="20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</a:t>
            </a:r>
            <a:r>
              <a:rPr b="1" lang="en-US" sz="20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TikTok 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strike="noStrike">
                <a:solidFill>
                  <a:srgbClr val="00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Google</a:t>
            </a:r>
            <a:r>
              <a:rPr b="1" i="0" lang="en-US" sz="20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i="0" lang="en-US" sz="2000" u="sng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</a:t>
            </a:r>
            <a:r>
              <a:rPr b="1" lang="en-US" sz="20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E</a:t>
            </a:r>
            <a:r>
              <a:rPr b="1" i="0" lang="en-US" sz="2000" u="sng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Optimization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</a:t>
            </a:r>
            <a:endParaRPr b="1" sz="1800">
              <a:solidFill>
                <a:srgbClr val="0C0C0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9" name="Google Shape;239;p10"/>
          <p:cNvSpPr txBox="1"/>
          <p:nvPr/>
        </p:nvSpPr>
        <p:spPr>
          <a:xfrm>
            <a:off x="6187149" y="2096815"/>
            <a:ext cx="4754121" cy="3477875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DFD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F00AA"/>
              </a:buClr>
              <a:buSzPts val="2200"/>
              <a:buFont typeface="Arial"/>
              <a:buChar char="•"/>
            </a:pPr>
            <a:r>
              <a:rPr b="1" lang="en-US" sz="2200" u="sng">
                <a:solidFill>
                  <a:srgbClr val="CF00AA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Content</a:t>
            </a:r>
            <a:r>
              <a:rPr b="1" lang="en-US" sz="20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ontserrat SemiBold"/>
              <a:buChar char="-"/>
            </a:pP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*</a:t>
            </a:r>
            <a:r>
              <a:rPr b="1" i="0" lang="en-US" sz="1800" u="sng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Family-Oriented 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Posts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* 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that resonates with the Persona.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ontserrat SemiBold"/>
              <a:buChar char="-"/>
            </a:pP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Quick short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videos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of meal preparations by Chefs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ontserrat SemiBold"/>
              <a:buChar char="-"/>
            </a:pPr>
            <a:r>
              <a:rPr b="1" i="0" lang="en-US" sz="1800" u="sng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 testimonials &amp; pictures 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from Malay families, 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bonding moments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over food.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Montserrat SemiBold"/>
              <a:buChar char="-"/>
            </a:pPr>
            <a:r>
              <a:rPr b="1" i="0" lang="en-US" sz="1800" u="sng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Design family meals</a:t>
            </a:r>
            <a:r>
              <a:rPr b="1" i="0" lang="en-US" sz="1800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and special promotions for family-sized portions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convenien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the 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of eating 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meal together.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00"/>
          <p:cNvSpPr/>
          <p:nvPr/>
        </p:nvSpPr>
        <p:spPr>
          <a:xfrm>
            <a:off x="0" y="2"/>
            <a:ext cx="12192000" cy="6857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00"/>
          <p:cNvSpPr txBox="1"/>
          <p:nvPr>
            <p:ph type="title"/>
          </p:nvPr>
        </p:nvSpPr>
        <p:spPr>
          <a:xfrm>
            <a:off x="520268" y="1390914"/>
            <a:ext cx="5595939" cy="3163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br>
              <a:rPr lang="en-US" sz="4800"/>
            </a:br>
            <a:r>
              <a:rPr b="1" lang="en-US" sz="5400">
                <a:solidFill>
                  <a:srgbClr val="CF00AA"/>
                </a:solidFill>
                <a:latin typeface="Rockwell"/>
                <a:ea typeface="Rockwell"/>
                <a:cs typeface="Rockwell"/>
                <a:sym typeface="Rockwell"/>
              </a:rPr>
              <a:t>THANK YOU!</a:t>
            </a:r>
            <a:br>
              <a:rPr b="1" lang="en-US" sz="5400">
                <a:solidFill>
                  <a:srgbClr val="CF00AA"/>
                </a:solidFill>
                <a:latin typeface="Rockwell"/>
                <a:ea typeface="Rockwell"/>
                <a:cs typeface="Rockwell"/>
                <a:sym typeface="Rockwell"/>
              </a:rPr>
            </a:br>
            <a:br>
              <a:rPr b="1" lang="en-US" sz="5400">
                <a:solidFill>
                  <a:srgbClr val="CF00AA"/>
                </a:solidFill>
                <a:latin typeface="Rockwell"/>
                <a:ea typeface="Rockwell"/>
                <a:cs typeface="Rockwell"/>
                <a:sym typeface="Rockwell"/>
              </a:rPr>
            </a:br>
            <a:r>
              <a:rPr b="1" lang="en-US" sz="5400">
                <a:solidFill>
                  <a:srgbClr val="CF00AA"/>
                </a:solidFill>
                <a:latin typeface="Rockwell"/>
                <a:ea typeface="Rockwell"/>
                <a:cs typeface="Rockwell"/>
                <a:sym typeface="Rockwell"/>
              </a:rPr>
              <a:t>Q &amp; A </a:t>
            </a:r>
            <a:endParaRPr b="1" sz="5400">
              <a:solidFill>
                <a:srgbClr val="CF00AA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27" name="Google Shape;1727;p100"/>
          <p:cNvSpPr/>
          <p:nvPr/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100"/>
          <p:cNvSpPr/>
          <p:nvPr/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rgbClr val="048BBF">
                  <a:alpha val="55686"/>
                </a:srgbClr>
              </a:gs>
              <a:gs pos="100000">
                <a:srgbClr val="000000">
                  <a:alpha val="5176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100"/>
          <p:cNvSpPr/>
          <p:nvPr/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3725"/>
                </a:srgbClr>
              </a:gs>
              <a:gs pos="96000">
                <a:srgbClr val="0CB8F9">
                  <a:alpha val="0"/>
                </a:srgbClr>
              </a:gs>
              <a:gs pos="100000">
                <a:srgbClr val="0CB8F9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Question mark on green pastel background" id="1730" name="Google Shape;1730;p100"/>
          <p:cNvPicPr preferRelativeResize="0"/>
          <p:nvPr/>
        </p:nvPicPr>
        <p:blipFill rotWithShape="1">
          <a:blip r:embed="rId3">
            <a:alphaModFix/>
          </a:blip>
          <a:srcRect b="1" l="25000" r="1" t="0"/>
          <a:stretch/>
        </p:blipFill>
        <p:spPr>
          <a:xfrm>
            <a:off x="6269421" y="2003668"/>
            <a:ext cx="3189890" cy="3163224"/>
          </a:xfrm>
          <a:custGeom>
            <a:rect b="b" l="l" r="r" t="t"/>
            <a:pathLst>
              <a:path extrusionOk="0" h="5031136" w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31" name="Google Shape;1731;p10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0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101"/>
          <p:cNvSpPr/>
          <p:nvPr/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101"/>
          <p:cNvSpPr/>
          <p:nvPr/>
        </p:nvSpPr>
        <p:spPr>
          <a:xfrm>
            <a:off x="2484406" y="1486137"/>
            <a:ext cx="7160118" cy="286514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101"/>
          <p:cNvSpPr/>
          <p:nvPr/>
        </p:nvSpPr>
        <p:spPr>
          <a:xfrm>
            <a:off x="3698798" y="2065282"/>
            <a:ext cx="4794397" cy="1644947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01"/>
          <p:cNvSpPr txBox="1"/>
          <p:nvPr/>
        </p:nvSpPr>
        <p:spPr>
          <a:xfrm>
            <a:off x="4193628" y="2413443"/>
            <a:ext cx="3694822" cy="9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48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APPENDIX</a:t>
            </a:r>
            <a:endParaRPr b="0" i="0" sz="4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0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02"/>
          <p:cNvSpPr txBox="1"/>
          <p:nvPr>
            <p:ph type="title"/>
          </p:nvPr>
        </p:nvSpPr>
        <p:spPr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 u="sng"/>
              <a:t>Link References</a:t>
            </a:r>
            <a:endParaRPr sz="5400"/>
          </a:p>
        </p:txBody>
      </p:sp>
      <p:sp>
        <p:nvSpPr>
          <p:cNvPr id="1748" name="Google Shape;1748;p102"/>
          <p:cNvSpPr txBox="1"/>
          <p:nvPr>
            <p:ph idx="1" type="body"/>
          </p:nvPr>
        </p:nvSpPr>
        <p:spPr>
          <a:xfrm>
            <a:off x="572493" y="1911493"/>
            <a:ext cx="6713552" cy="4278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1200" u="none" cap="none" strike="noStrike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b="1" lang="en-US" sz="1200" u="none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1.  Check Meta Ad Library of your company &amp; competitors’ to determine if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b="1" lang="en-US" sz="1200">
                <a:latin typeface="Montserrat SemiBold"/>
                <a:ea typeface="Montserrat SemiBold"/>
                <a:cs typeface="Montserrat SemiBold"/>
                <a:sym typeface="Montserrat SemiBold"/>
              </a:rPr>
              <a:t>     </a:t>
            </a:r>
            <a:r>
              <a:rPr b="1" lang="en-US" sz="1200" u="none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they are running ads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200" u="sng" cap="none" strike="noStrike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-US" sz="1200" u="sng" cap="none" strike="noStrike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3"/>
              </a:rPr>
              <a:t>https://www.facebook.com/ads/library/</a:t>
            </a:r>
            <a:endParaRPr b="1" sz="1200" u="sng" cap="none" strike="noStrike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200" u="sng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b="1" lang="en-US" sz="1200" u="none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Alternatively, look at the page’s page transparency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200" u="sng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200" u="sng" cap="none" strike="noStrike">
              <a:solidFill>
                <a:srgbClr val="19191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1200" u="none" cap="none" strike="noStrik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Simulate the custom audience you are targeting in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1200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r>
              <a:rPr b="1" lang="en-US" sz="1200" u="none" cap="none" strike="noStrik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facebook and Instagram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200" u="none" cap="none" strike="noStrike">
              <a:solidFill>
                <a:srgbClr val="19191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387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•"/>
            </a:pPr>
            <a:r>
              <a:rPr b="1" lang="en-US" sz="1200" u="none" cap="none" strike="noStrik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 more about saved audiences here </a:t>
            </a:r>
            <a:r>
              <a:rPr b="1" lang="en-US" sz="1200" u="sng" cap="none" strike="noStrike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4"/>
              </a:rPr>
              <a:t>https://www.facebook.com/business/help/717368264947302</a:t>
            </a:r>
            <a:r>
              <a:rPr b="1" lang="en-US" sz="1200" u="none" cap="none" strike="noStrike">
                <a:solidFill>
                  <a:srgbClr val="19191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1200" u="none" cap="none" strike="noStrike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200" u="sng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  <a:hlinkClick r:id="rId5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1200" u="sng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/>
              </a:rPr>
              <a:t>3.  </a:t>
            </a:r>
            <a:r>
              <a:rPr b="1" lang="en-US" sz="1200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Simulate </a:t>
            </a:r>
            <a:r>
              <a:rPr b="1" lang="en-US" sz="1200" u="none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ads here </a:t>
            </a:r>
            <a:endParaRPr/>
          </a:p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</a:pPr>
            <a:r>
              <a:rPr b="1" lang="en-US" sz="1200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     </a:t>
            </a:r>
            <a:endParaRPr b="1" sz="1200" u="sng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  <a:hlinkClick r:id="rId7"/>
            </a:endParaRPr>
          </a:p>
          <a:p>
            <a:pPr indent="-285750" lvl="0" marL="387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•"/>
            </a:pPr>
            <a:r>
              <a:rPr b="1" lang="en-US" sz="1200" u="sng" cap="none" strike="noStrike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8"/>
              </a:rPr>
              <a:t>https://nordicclick.com/resources/google-ads-preview-tool/</a:t>
            </a:r>
            <a:r>
              <a:rPr b="1" lang="en-US" sz="1200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 to</a:t>
            </a:r>
            <a:endParaRPr/>
          </a:p>
          <a:p>
            <a:pPr indent="-158750" lvl="0" marL="387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</a:pPr>
            <a:r>
              <a:t/>
            </a:r>
            <a:endParaRPr b="1" sz="1200" cap="none" strike="noStrike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</a:pPr>
            <a:r>
              <a:rPr b="1" lang="en-US" sz="1200">
                <a:latin typeface="Montserrat SemiBold"/>
                <a:ea typeface="Montserrat SemiBold"/>
                <a:cs typeface="Montserrat SemiBold"/>
                <a:sym typeface="Montserrat SemiBold"/>
              </a:rPr>
              <a:t>     </a:t>
            </a:r>
            <a:r>
              <a:rPr b="1" lang="en-US" sz="1200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 mockup </a:t>
            </a:r>
            <a:r>
              <a:rPr b="1" lang="en-US" sz="1200" u="none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search text ads, at least 3 ads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n-US" sz="1200" u="sng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4. </a:t>
            </a:r>
            <a:r>
              <a:rPr b="1" lang="en-US" sz="1200" u="none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Read more about Audience Segments here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n-US" sz="1200" u="none" cap="none" strike="noStrike">
                <a:latin typeface="Montserrat SemiBold"/>
                <a:ea typeface="Montserrat SemiBold"/>
                <a:cs typeface="Montserrat SemiBold"/>
                <a:sym typeface="Montserrat SemiBold"/>
              </a:rPr>
              <a:t>      </a:t>
            </a:r>
            <a:r>
              <a:rPr b="1" lang="en-US" sz="1200" u="sng" cap="none" strike="noStrike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9"/>
              </a:rPr>
              <a:t>https://support.google.com/google-ads/answer/2497941</a:t>
            </a:r>
            <a:endParaRPr b="1" sz="1200" u="none" cap="none" strike="noStrike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n-US" sz="1200" u="sng" cap="none" strike="noStrike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10"/>
              </a:rPr>
              <a:t> </a:t>
            </a:r>
            <a:endParaRPr b="1" sz="1200" u="sng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  <a:hlinkClick r:id="rId11"/>
            </a:endParaRPr>
          </a:p>
          <a:p>
            <a:pPr indent="-152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 sz="1200" u="sng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  <a:hlinkClick r:id="rId12"/>
            </a:endParaRPr>
          </a:p>
          <a:p>
            <a:pPr indent="-152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b="1"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49" name="Google Shape;1749;p10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0" name="Google Shape;1750;p102"/>
          <p:cNvSpPr txBox="1"/>
          <p:nvPr/>
        </p:nvSpPr>
        <p:spPr>
          <a:xfrm>
            <a:off x="7531610" y="1897968"/>
            <a:ext cx="3822189" cy="4278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Use the digital marketing tools to assess your company &amp; competitors’ website performance such as;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16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https://www.semrush.com/</a:t>
            </a:r>
            <a:endParaRPr b="1" i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16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https://neilpatel.com/ubersuggest/</a:t>
            </a:r>
            <a:endParaRPr b="1" i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16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https://www.similarweb.com/</a:t>
            </a:r>
            <a:endParaRPr b="1" sz="1600"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16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https://images.google.com/</a:t>
            </a:r>
            <a:endParaRPr b="1" sz="1600"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03"/>
          <p:cNvSpPr txBox="1"/>
          <p:nvPr>
            <p:ph type="title"/>
          </p:nvPr>
        </p:nvSpPr>
        <p:spPr>
          <a:xfrm>
            <a:off x="744812" y="484264"/>
            <a:ext cx="6251110" cy="9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 u="sng"/>
              <a:t>Link References</a:t>
            </a:r>
            <a:endParaRPr/>
          </a:p>
        </p:txBody>
      </p:sp>
      <p:sp>
        <p:nvSpPr>
          <p:cNvPr id="1756" name="Google Shape;1756;p103"/>
          <p:cNvSpPr txBox="1"/>
          <p:nvPr>
            <p:ph idx="1" type="body"/>
          </p:nvPr>
        </p:nvSpPr>
        <p:spPr>
          <a:xfrm>
            <a:off x="685800" y="2333297"/>
            <a:ext cx="8096250" cy="3857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US" sz="15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https://www.canva.com/web-ads/templates/mobile-banner-ads/</a:t>
            </a:r>
            <a:endParaRPr b="0" i="1" sz="1500" u="none" cap="none" strike="no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US" sz="15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https://www.canva.com/web-ads/templates/halfpage-ads/</a:t>
            </a:r>
            <a:endParaRPr b="0" i="1" sz="1500" u="none" cap="none" strike="no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US" sz="15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https://www.canva.com/web-ads/templates/billboard-ads/</a:t>
            </a:r>
            <a:endParaRPr b="0" i="1" sz="1500" u="sng" cap="none" strike="noStrike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None/>
            </a:pPr>
            <a:r>
              <a:t/>
            </a:r>
            <a:endParaRPr i="1" sz="1500" u="sng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None/>
            </a:pPr>
            <a:r>
              <a:t/>
            </a:r>
            <a:endParaRPr i="1" sz="1500" u="sng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1500" u="none" cap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Simulate creating one social media post using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●"/>
            </a:pPr>
            <a:r>
              <a:rPr b="0" i="1" lang="en-US" sz="1500" u="none" cap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Use </a:t>
            </a:r>
            <a:r>
              <a:rPr b="0" i="1" lang="en-US" sz="15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https://www.canva.com/</a:t>
            </a:r>
            <a:r>
              <a:rPr b="0" i="1" lang="en-US" sz="1500" u="none" cap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 to create post images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●"/>
            </a:pPr>
            <a:r>
              <a:rPr b="0" i="1" lang="en-US" sz="1500" u="none" cap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Use </a:t>
            </a:r>
            <a:r>
              <a:rPr b="0" i="1" lang="en-US" sz="15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https://mediamodifier.com/social/instagram</a:t>
            </a:r>
            <a:r>
              <a:rPr b="0" i="1" lang="en-US" sz="1500" u="none" cap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 to simulate how the post looks, there are other social media channel mockups on this page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None/>
            </a:pPr>
            <a:r>
              <a:t/>
            </a:r>
            <a:endParaRPr sz="1500"/>
          </a:p>
        </p:txBody>
      </p:sp>
      <p:sp>
        <p:nvSpPr>
          <p:cNvPr id="1757" name="Google Shape;1757;p10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8" name="Google Shape;1758;p103"/>
          <p:cNvSpPr txBox="1"/>
          <p:nvPr/>
        </p:nvSpPr>
        <p:spPr>
          <a:xfrm>
            <a:off x="685800" y="1695451"/>
            <a:ext cx="7924800" cy="471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https://www.tiktok.com/@kopiboydecaf/video/7135053162939026690</a:t>
            </a:r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04"/>
          <p:cNvSpPr txBox="1"/>
          <p:nvPr/>
        </p:nvSpPr>
        <p:spPr>
          <a:xfrm>
            <a:off x="504134" y="1122471"/>
            <a:ext cx="11183700" cy="5367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US" sz="22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Scoping the purpose &amp; objectives of a digital marketing campaign in accordance with a company’s requirements</a:t>
            </a:r>
            <a:endParaRPr b="0" i="0" sz="22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US" sz="22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SWOT analysis on competitor landing pages and creating a conversion focused landing page that stands out from the competition</a:t>
            </a:r>
            <a:endParaRPr b="0" i="0" sz="22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US" sz="22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highly engaging content for web (blogpost, brochure, EDM, video, etc) and one social media post (image or video with caption along with copywriting)</a:t>
            </a:r>
            <a:endParaRPr b="0" i="0" sz="22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US" sz="22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Ad copy for search, display, and/or social media and an -SEO optimised blog article or lead magnet for content marketing</a:t>
            </a:r>
            <a:endParaRPr b="0" i="0" sz="22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US" sz="22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completed setup of Google Ads Search or Display campaign to market a company’s products &amp; services</a:t>
            </a:r>
            <a:endParaRPr b="0" i="0" sz="22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US" sz="22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completed setup of social media campaign mockup to drive awareness and conversions for a company’s products &amp; services</a:t>
            </a:r>
            <a:endParaRPr b="0" i="0" sz="22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US" sz="22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evaluation of digital marketing campaigns (across the user journey, e.g. website, advertising performance, content analytics) using various conversion optimisation models to meet company’s requirements &amp; objectives</a:t>
            </a:r>
            <a:endParaRPr b="0" i="0" sz="22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64" name="Google Shape;1764;p104"/>
          <p:cNvPicPr preferRelativeResize="0"/>
          <p:nvPr/>
        </p:nvPicPr>
        <p:blipFill rotWithShape="1">
          <a:blip r:embed="rId3">
            <a:alphaModFix amt="6000"/>
          </a:blip>
          <a:srcRect b="15765" l="4376" r="69400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765" name="Google Shape;1765;p104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766" name="Google Shape;1766;p104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Expected Deliverables (To pass this module)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7" name="Google Shape;1767;p104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8" name="Google Shape;1768;p104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9" name="Google Shape;1769;p104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0" name="Google Shape;1770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04"/>
          <p:cNvSpPr txBox="1"/>
          <p:nvPr/>
        </p:nvSpPr>
        <p:spPr>
          <a:xfrm>
            <a:off x="275913" y="1150866"/>
            <a:ext cx="312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✓</a:t>
            </a:r>
            <a:endParaRPr sz="240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04"/>
          <p:cNvSpPr txBox="1"/>
          <p:nvPr/>
        </p:nvSpPr>
        <p:spPr>
          <a:xfrm>
            <a:off x="239124" y="1760472"/>
            <a:ext cx="312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✓</a:t>
            </a:r>
            <a:endParaRPr sz="240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04"/>
          <p:cNvSpPr txBox="1"/>
          <p:nvPr/>
        </p:nvSpPr>
        <p:spPr>
          <a:xfrm>
            <a:off x="249632" y="2433141"/>
            <a:ext cx="312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✓</a:t>
            </a:r>
            <a:endParaRPr sz="240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04"/>
          <p:cNvSpPr txBox="1"/>
          <p:nvPr/>
        </p:nvSpPr>
        <p:spPr>
          <a:xfrm>
            <a:off x="265396" y="3268708"/>
            <a:ext cx="312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✓</a:t>
            </a:r>
            <a:endParaRPr sz="240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04"/>
          <p:cNvSpPr txBox="1"/>
          <p:nvPr/>
        </p:nvSpPr>
        <p:spPr>
          <a:xfrm>
            <a:off x="249634" y="3836261"/>
            <a:ext cx="312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✓</a:t>
            </a:r>
            <a:endParaRPr sz="240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104"/>
          <p:cNvSpPr txBox="1"/>
          <p:nvPr/>
        </p:nvSpPr>
        <p:spPr>
          <a:xfrm>
            <a:off x="249630" y="4451126"/>
            <a:ext cx="312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✓</a:t>
            </a:r>
            <a:endParaRPr sz="240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104"/>
          <p:cNvSpPr txBox="1"/>
          <p:nvPr/>
        </p:nvSpPr>
        <p:spPr>
          <a:xfrm>
            <a:off x="275909" y="5076491"/>
            <a:ext cx="3129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✓</a:t>
            </a:r>
            <a:endParaRPr sz="240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1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1"/>
          <p:cNvSpPr/>
          <p:nvPr/>
        </p:nvSpPr>
        <p:spPr>
          <a:xfrm>
            <a:off x="1566687" y="914400"/>
            <a:ext cx="8982425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1"/>
          <p:cNvSpPr/>
          <p:nvPr/>
        </p:nvSpPr>
        <p:spPr>
          <a:xfrm>
            <a:off x="3802694" y="1941065"/>
            <a:ext cx="5173405" cy="2410868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1"/>
          <p:cNvSpPr txBox="1"/>
          <p:nvPr/>
        </p:nvSpPr>
        <p:spPr>
          <a:xfrm>
            <a:off x="4264664" y="2458299"/>
            <a:ext cx="4249467" cy="146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Persona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(Ideal Customer)</a:t>
            </a:r>
            <a:endParaRPr b="0" i="0" sz="3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250" name="Google Shape;2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556908" y="2216361"/>
            <a:ext cx="1653373" cy="131487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2"/>
          <p:cNvSpPr/>
          <p:nvPr/>
        </p:nvSpPr>
        <p:spPr>
          <a:xfrm>
            <a:off x="4059864" y="2251328"/>
            <a:ext cx="2404893" cy="240489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2"/>
          <p:cNvSpPr/>
          <p:nvPr/>
        </p:nvSpPr>
        <p:spPr>
          <a:xfrm>
            <a:off x="0" y="1"/>
            <a:ext cx="4154502" cy="3640433"/>
          </a:xfrm>
          <a:custGeom>
            <a:rect b="b" l="l" r="r" t="t"/>
            <a:pathLst>
              <a:path extrusionOk="0" h="3640433" w="4154502">
                <a:moveTo>
                  <a:pt x="428655" y="0"/>
                </a:moveTo>
                <a:lnTo>
                  <a:pt x="3564192" y="0"/>
                </a:lnTo>
                <a:lnTo>
                  <a:pt x="3593704" y="30225"/>
                </a:lnTo>
                <a:cubicBezTo>
                  <a:pt x="3942138" y="413587"/>
                  <a:pt x="4154502" y="922846"/>
                  <a:pt x="4154502" y="1481705"/>
                </a:cubicBezTo>
                <a:cubicBezTo>
                  <a:pt x="4154502" y="2673938"/>
                  <a:pt x="3188007" y="3640433"/>
                  <a:pt x="1995774" y="3640433"/>
                </a:cubicBezTo>
                <a:cubicBezTo>
                  <a:pt x="1101599" y="3640433"/>
                  <a:pt x="334402" y="3096780"/>
                  <a:pt x="6690" y="2321980"/>
                </a:cubicBezTo>
                <a:lnTo>
                  <a:pt x="0" y="2303703"/>
                </a:lnTo>
                <a:lnTo>
                  <a:pt x="0" y="659708"/>
                </a:lnTo>
                <a:lnTo>
                  <a:pt x="6690" y="641431"/>
                </a:lnTo>
                <a:cubicBezTo>
                  <a:pt x="88618" y="447731"/>
                  <a:pt x="198014" y="268477"/>
                  <a:pt x="329995" y="10855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and person taking a selfie&#10;&#10;Description automatically generated" id="259" name="Google Shape;259;p12"/>
          <p:cNvPicPr preferRelativeResize="0"/>
          <p:nvPr/>
        </p:nvPicPr>
        <p:blipFill rotWithShape="1">
          <a:blip r:embed="rId3">
            <a:alphaModFix/>
          </a:blip>
          <a:srcRect b="3" l="10418" r="10420" t="0"/>
          <a:stretch/>
        </p:blipFill>
        <p:spPr>
          <a:xfrm>
            <a:off x="258257" y="230435"/>
            <a:ext cx="3793505" cy="3345855"/>
          </a:xfrm>
          <a:custGeom>
            <a:rect b="b" l="l" r="r" t="t"/>
            <a:pathLst>
              <a:path extrusionOk="0" h="3640433" w="4317456">
                <a:moveTo>
                  <a:pt x="590312" y="0"/>
                </a:moveTo>
                <a:lnTo>
                  <a:pt x="3727144" y="0"/>
                </a:lnTo>
                <a:lnTo>
                  <a:pt x="3756657" y="30226"/>
                </a:lnTo>
                <a:cubicBezTo>
                  <a:pt x="4105091" y="413588"/>
                  <a:pt x="4317456" y="922847"/>
                  <a:pt x="4317456" y="1481705"/>
                </a:cubicBezTo>
                <a:cubicBezTo>
                  <a:pt x="4317456" y="2673937"/>
                  <a:pt x="3350960" y="3640433"/>
                  <a:pt x="2158728" y="3640433"/>
                </a:cubicBezTo>
                <a:cubicBezTo>
                  <a:pt x="966497" y="3640433"/>
                  <a:pt x="0" y="2673937"/>
                  <a:pt x="0" y="1481705"/>
                </a:cubicBezTo>
                <a:cubicBezTo>
                  <a:pt x="0" y="922847"/>
                  <a:pt x="212365" y="413588"/>
                  <a:pt x="560799" y="30226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60" name="Google Shape;260;p12"/>
          <p:cNvGrpSpPr/>
          <p:nvPr/>
        </p:nvGrpSpPr>
        <p:grpSpPr>
          <a:xfrm>
            <a:off x="4532067" y="294578"/>
            <a:ext cx="302252" cy="1113685"/>
            <a:chOff x="4532067" y="294578"/>
            <a:chExt cx="302252" cy="1113685"/>
          </a:xfrm>
        </p:grpSpPr>
        <p:sp>
          <p:nvSpPr>
            <p:cNvPr id="261" name="Google Shape;261;p12"/>
            <p:cNvSpPr/>
            <p:nvPr/>
          </p:nvSpPr>
          <p:spPr>
            <a:xfrm>
              <a:off x="4532067" y="294578"/>
              <a:ext cx="171515" cy="171515"/>
            </a:xfrm>
            <a:custGeom>
              <a:rect b="b" l="l" r="r" t="t"/>
              <a:pathLst>
                <a:path extrusionOk="0" h="171515" w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4721893" y="1295837"/>
              <a:ext cx="112426" cy="112426"/>
            </a:xfrm>
            <a:custGeom>
              <a:rect b="b" l="l" r="r" t="t"/>
              <a:pathLst>
                <a:path extrusionOk="0" h="112426" w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12"/>
          <p:cNvSpPr/>
          <p:nvPr/>
        </p:nvSpPr>
        <p:spPr>
          <a:xfrm>
            <a:off x="629914" y="4368981"/>
            <a:ext cx="157545" cy="157545"/>
          </a:xfrm>
          <a:custGeom>
            <a:rect b="b" l="l" r="r" t="t"/>
            <a:pathLst>
              <a:path extrusionOk="0" h="157545" w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2"/>
          <p:cNvSpPr/>
          <p:nvPr/>
        </p:nvSpPr>
        <p:spPr>
          <a:xfrm>
            <a:off x="1137441" y="3942512"/>
            <a:ext cx="3238728" cy="2915488"/>
          </a:xfrm>
          <a:custGeom>
            <a:rect b="b" l="l" r="r" t="t"/>
            <a:pathLst>
              <a:path extrusionOk="0" h="2915488" w="323872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and person taking a selfie&#10;&#10;Description automatically generated" id="265" name="Google Shape;265;p12"/>
          <p:cNvPicPr preferRelativeResize="0"/>
          <p:nvPr/>
        </p:nvPicPr>
        <p:blipFill rotWithShape="1">
          <a:blip r:embed="rId4">
            <a:alphaModFix/>
          </a:blip>
          <a:srcRect b="-2" l="10524" r="9059" t="0"/>
          <a:stretch/>
        </p:blipFill>
        <p:spPr>
          <a:xfrm>
            <a:off x="1306481" y="3697483"/>
            <a:ext cx="3238727" cy="2915488"/>
          </a:xfrm>
          <a:custGeom>
            <a:rect b="b" l="l" r="r" t="t"/>
            <a:pathLst>
              <a:path extrusionOk="0" h="2915488" w="3238727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 rotWithShape="1">
          <a:blip r:embed="rId5">
            <a:alphaModFix/>
          </a:blip>
          <a:srcRect b="0" l="9237" r="0" t="0"/>
          <a:stretch/>
        </p:blipFill>
        <p:spPr>
          <a:xfrm>
            <a:off x="3799692" y="2122528"/>
            <a:ext cx="2367798" cy="2423055"/>
          </a:xfrm>
          <a:custGeom>
            <a:rect b="b" l="l" r="r" t="t"/>
            <a:pathLst>
              <a:path extrusionOk="0" h="2367798" w="2367798">
                <a:moveTo>
                  <a:pt x="1183899" y="0"/>
                </a:moveTo>
                <a:cubicBezTo>
                  <a:pt x="1837748" y="0"/>
                  <a:pt x="2367798" y="530050"/>
                  <a:pt x="2367798" y="1183899"/>
                </a:cubicBezTo>
                <a:cubicBezTo>
                  <a:pt x="2367798" y="1837748"/>
                  <a:pt x="1837748" y="2367798"/>
                  <a:pt x="1183899" y="2367798"/>
                </a:cubicBezTo>
                <a:cubicBezTo>
                  <a:pt x="530050" y="2367798"/>
                  <a:pt x="0" y="1837748"/>
                  <a:pt x="0" y="1183899"/>
                </a:cubicBezTo>
                <a:cubicBezTo>
                  <a:pt x="0" y="530050"/>
                  <a:pt x="530050" y="0"/>
                  <a:pt x="118389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67" name="Google Shape;2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cxnSp>
        <p:nvCxnSpPr>
          <p:cNvPr id="268" name="Google Shape;268;p12"/>
          <p:cNvCxnSpPr/>
          <p:nvPr/>
        </p:nvCxnSpPr>
        <p:spPr>
          <a:xfrm>
            <a:off x="1158616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chemeClr val="accent1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69" name="Google Shape;269;p12"/>
          <p:cNvSpPr txBox="1"/>
          <p:nvPr/>
        </p:nvSpPr>
        <p:spPr>
          <a:xfrm>
            <a:off x="5643796" y="298304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6573962" y="228074"/>
            <a:ext cx="4405264" cy="533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Rajwa Alimah </a:t>
            </a:r>
            <a:endParaRPr/>
          </a:p>
        </p:txBody>
      </p:sp>
      <p:sp>
        <p:nvSpPr>
          <p:cNvPr id="271" name="Google Shape;271;p12"/>
          <p:cNvSpPr txBox="1"/>
          <p:nvPr/>
        </p:nvSpPr>
        <p:spPr>
          <a:xfrm>
            <a:off x="6589728" y="793008"/>
            <a:ext cx="5486658" cy="5686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 </a:t>
            </a:r>
            <a:r>
              <a:rPr b="1" lang="en-US" sz="18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Demographic Information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Name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Rajwa Alimah</a:t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Age: 35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>
                <a:solidFill>
                  <a:srgbClr val="FF38D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Occupation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Child Care Principal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Education</a:t>
            </a: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Level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  <a:r>
              <a:rPr b="1"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Degree in Early Childhood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439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D43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Location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Pat’s Schoolhouse *Katong*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Married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 with two kids aged 5 and 2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Total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Household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Income: $110,000 p.a.</a:t>
            </a:r>
            <a:endParaRPr/>
          </a:p>
          <a:p>
            <a:pPr indent="1143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Notes</a:t>
            </a:r>
            <a:endParaRPr b="1" sz="1800" u="sng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Alimah –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is a busy working mother, who values convenience and quality.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She often seeks quick,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reliable meal solutions for her family</a:t>
            </a:r>
            <a:r>
              <a:rPr b="1" lang="en-US"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periodically needs catering for small gatherings and work events.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She enjoys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authentic</a:t>
            </a:r>
            <a:r>
              <a:rPr b="1" lang="en-US"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Thai fusion </a:t>
            </a:r>
            <a:r>
              <a:rPr b="1" lang="en-US" sz="1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cuisine, appreciates services that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offer easy online ordering and delivery.</a:t>
            </a:r>
            <a:endParaRPr/>
          </a:p>
        </p:txBody>
      </p:sp>
      <p:sp>
        <p:nvSpPr>
          <p:cNvPr id="272" name="Google Shape;272;p12"/>
          <p:cNvSpPr/>
          <p:nvPr/>
        </p:nvSpPr>
        <p:spPr>
          <a:xfrm>
            <a:off x="10854813" y="793008"/>
            <a:ext cx="731342" cy="615255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1" y="0"/>
            <a:ext cx="4167271" cy="6858000"/>
          </a:xfrm>
          <a:custGeom>
            <a:rect b="b" l="l" r="r" t="t"/>
            <a:pathLst>
              <a:path extrusionOk="0" h="6858000" w="4167271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 flipH="1" rot="10800000">
            <a:off x="7550402" y="2455479"/>
            <a:ext cx="4083433" cy="4083433"/>
          </a:xfrm>
          <a:prstGeom prst="arc">
            <a:avLst>
              <a:gd fmla="val 16200000" name="adj1"/>
              <a:gd fmla="val 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4447308" y="173420"/>
            <a:ext cx="6966926" cy="63654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b="1" lang="en-US" sz="18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Psychographic Information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500" u="sng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Life stage</a:t>
            </a:r>
            <a:r>
              <a:rPr b="1"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  <a:r>
              <a:rPr b="1" lang="en-US" sz="15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Young Parents with two young children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4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Pain Points</a:t>
            </a:r>
            <a:endParaRPr b="1" sz="1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Lack of convenient, high-quality meal options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that cater to both adults and children.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Limited time to prepare meals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due to a busy work schedule.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Needs reliable catering services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small family gatherings and school events but often finds them too expensive or inflexible.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400" u="sng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Motivations</a:t>
            </a:r>
            <a:endParaRPr b="1" sz="1400">
              <a:solidFill>
                <a:srgbClr val="CF00AA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Desire for convenient meal solutions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that do not compromise on taste and quality.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Loves to provide her family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diverse, nutritious meals without the hassle of cooking.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4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Challenges</a:t>
            </a:r>
            <a:endParaRPr b="1" sz="14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B330B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Uncertain about the quality and reliability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of new food delivery and catering services.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B330B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Concern about the cost and value of services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provided.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B330B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Limited time to research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compare different options for meal delivery and catering.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400" u="sng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Core Values &amp; Beliefs</a:t>
            </a:r>
            <a:endParaRPr b="1" sz="1400">
              <a:solidFill>
                <a:srgbClr val="0070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Value the Convenience of home-style meals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that save time, reducing stress to allow her to focus on her family and work.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Prioritize Family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needs and preferences of both adults and children for food.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Support for local F&amp;B businesses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that contribute to the community and local economies.</a:t>
            </a:r>
            <a:endParaRPr/>
          </a:p>
        </p:txBody>
      </p:sp>
      <p:pic>
        <p:nvPicPr>
          <p:cNvPr id="281" name="Google Shape;281;p13"/>
          <p:cNvPicPr preferRelativeResize="0"/>
          <p:nvPr/>
        </p:nvPicPr>
        <p:blipFill rotWithShape="1">
          <a:blip r:embed="rId3">
            <a:alphaModFix/>
          </a:blip>
          <a:srcRect b="0" l="9237" r="0" t="0"/>
          <a:stretch/>
        </p:blipFill>
        <p:spPr>
          <a:xfrm>
            <a:off x="283779" y="1353945"/>
            <a:ext cx="3599713" cy="3563006"/>
          </a:xfrm>
          <a:custGeom>
            <a:rect b="b" l="l" r="r" t="t"/>
            <a:pathLst>
              <a:path extrusionOk="0" h="2367798" w="2367798">
                <a:moveTo>
                  <a:pt x="1183899" y="0"/>
                </a:moveTo>
                <a:cubicBezTo>
                  <a:pt x="1837748" y="0"/>
                  <a:pt x="2367798" y="530050"/>
                  <a:pt x="2367798" y="1183899"/>
                </a:cubicBezTo>
                <a:cubicBezTo>
                  <a:pt x="2367798" y="1837748"/>
                  <a:pt x="1837748" y="2367798"/>
                  <a:pt x="1183899" y="2367798"/>
                </a:cubicBezTo>
                <a:cubicBezTo>
                  <a:pt x="530050" y="2367798"/>
                  <a:pt x="0" y="1837748"/>
                  <a:pt x="0" y="1183899"/>
                </a:cubicBezTo>
                <a:cubicBezTo>
                  <a:pt x="0" y="530050"/>
                  <a:pt x="530050" y="0"/>
                  <a:pt x="118389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82" name="Google Shape;28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10483557" y="136526"/>
            <a:ext cx="731342" cy="67463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4"/>
          <p:cNvSpPr/>
          <p:nvPr/>
        </p:nvSpPr>
        <p:spPr>
          <a:xfrm flipH="1" rot="1790889">
            <a:off x="715850" y="795372"/>
            <a:ext cx="2987899" cy="2987899"/>
          </a:xfrm>
          <a:prstGeom prst="arc">
            <a:avLst>
              <a:gd fmla="val 15817365" name="adj1"/>
              <a:gd fmla="val 178138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/>
          <p:nvPr/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/>
          <p:nvPr/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138950" y="143850"/>
            <a:ext cx="8914524" cy="66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</a:t>
            </a:r>
            <a:r>
              <a:rPr b="1" lang="en-US" sz="18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Service Needs &amp; Preferences</a:t>
            </a:r>
            <a:endParaRPr b="1" sz="1800">
              <a:solidFill>
                <a:srgbClr val="CF00A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35D7F"/>
              </a:buClr>
              <a:buSzPts val="1600"/>
              <a:buFont typeface="Arial"/>
              <a:buChar char="•"/>
            </a:pPr>
            <a:r>
              <a:rPr b="1" lang="en-US" sz="1600" u="sng">
                <a:solidFill>
                  <a:srgbClr val="035D7F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Online Behavior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lang="en-US" sz="14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Active on social media </a:t>
            </a:r>
            <a:r>
              <a:rPr b="1" lang="en-US" sz="14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Google searches </a:t>
            </a:r>
            <a:r>
              <a:rPr b="1" lang="en-US" sz="1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meals using a mobile phone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Reads reviews and testimonials on platforms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like Google Reviews and Facebook.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Follows food blogs and influencer recommendations.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Uses mobile apps for ordering food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checking for new restaurants.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6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Preferred Communication Channels</a:t>
            </a:r>
            <a:endParaRPr b="1" sz="1600">
              <a:solidFill>
                <a:srgbClr val="FF000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Email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receiving promotions, updates, and order confirmations.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WhatsApp Text messages and Food app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notifications on </a:t>
            </a: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real-time order status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delivery update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Facebook and Instagram for engaging with brands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participate in contests, and receive updates on new menu items or special offers.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600" u="sng">
                <a:solidFill>
                  <a:srgbClr val="035D7F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Service Expectations</a:t>
            </a:r>
            <a:endParaRPr b="1" sz="1600">
              <a:solidFill>
                <a:srgbClr val="035D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High-quality, flavorful food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that meets her family dietary needs and preferences 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70055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Quick and reliable delivery</a:t>
            </a:r>
            <a:r>
              <a:rPr b="1" i="0" lang="en-US" sz="1400" u="none" cap="none" strike="noStrike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accurate order fulfillment.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Customizable order options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flexibility in menu selection and portion sizes.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70055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Excellent customer service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prompt responses to inquiries and issues.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 and intuitive online ordering system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600" u="sng">
                <a:solidFill>
                  <a:srgbClr val="FB330B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Price Sensitivity   </a:t>
            </a:r>
            <a:endParaRPr b="1" sz="1600">
              <a:solidFill>
                <a:srgbClr val="FB330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Considers extremely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low prices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 an indicator of low or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poor quality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Prefers mid-range pricing </a:t>
            </a:r>
            <a:r>
              <a:rPr b="1" i="0" lang="en-US" sz="1400" u="none" cap="none" strike="noStrike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that balances quality and affordability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Will pay a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premium for high-quality ingredients</a:t>
            </a: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exceptional service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and </a:t>
            </a: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reliable delivery.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38DB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FF38D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Values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transparent pricing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hidden fees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 charges.</a:t>
            </a:r>
            <a:endParaRPr/>
          </a:p>
        </p:txBody>
      </p:sp>
      <p:pic>
        <p:nvPicPr>
          <p:cNvPr descr="A person and person taking a selfie&#10;&#10;Description automatically generated" id="293" name="Google Shape;293;p14"/>
          <p:cNvPicPr preferRelativeResize="0"/>
          <p:nvPr/>
        </p:nvPicPr>
        <p:blipFill rotWithShape="1">
          <a:blip r:embed="rId3">
            <a:alphaModFix/>
          </a:blip>
          <a:srcRect b="-2" l="10524" r="9059" t="0"/>
          <a:stretch/>
        </p:blipFill>
        <p:spPr>
          <a:xfrm>
            <a:off x="8840530" y="1751283"/>
            <a:ext cx="2494202" cy="2354178"/>
          </a:xfrm>
          <a:custGeom>
            <a:rect b="b" l="l" r="r" t="t"/>
            <a:pathLst>
              <a:path extrusionOk="0" h="2915488" w="3238727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94" name="Google Shape;29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p14"/>
          <p:cNvSpPr/>
          <p:nvPr/>
        </p:nvSpPr>
        <p:spPr>
          <a:xfrm>
            <a:off x="7577214" y="250004"/>
            <a:ext cx="731342" cy="615255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5"/>
          <p:cNvSpPr/>
          <p:nvPr/>
        </p:nvSpPr>
        <p:spPr>
          <a:xfrm rot="-1790889">
            <a:off x="8683720" y="941148"/>
            <a:ext cx="2987899" cy="2987899"/>
          </a:xfrm>
          <a:prstGeom prst="arc">
            <a:avLst>
              <a:gd fmla="val 15817365" name="adj1"/>
              <a:gd fmla="val 178138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5"/>
          <p:cNvSpPr/>
          <p:nvPr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5"/>
          <p:cNvSpPr txBox="1"/>
          <p:nvPr/>
        </p:nvSpPr>
        <p:spPr>
          <a:xfrm>
            <a:off x="3452131" y="118239"/>
            <a:ext cx="8561196" cy="6359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 </a:t>
            </a:r>
            <a:r>
              <a:rPr b="1" lang="en-US" sz="18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Decision-Making Process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rgbClr val="CF00AA"/>
              </a:solidFill>
              <a:highlight>
                <a:srgbClr val="DAEE18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600" u="sng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Information Sources</a:t>
            </a:r>
            <a:endParaRPr b="1" sz="1600">
              <a:solidFill>
                <a:srgbClr val="0070C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Relies on online </a:t>
            </a: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resources such as restaurant and Google reviews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</a:t>
            </a:r>
            <a:endParaRPr/>
          </a:p>
          <a:p>
            <a:pPr indent="0" lvl="1" marL="5143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Social Media such as </a:t>
            </a: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Facebook, IG, and Tiktok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posts).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Seeks recommendations from peer groups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community forums.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Looks at ratings and reviews on Food delivery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apps such as Food Panda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600" u="sng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Influencers</a:t>
            </a:r>
            <a:endParaRPr b="1" sz="1400" u="sng">
              <a:solidFill>
                <a:srgbClr val="0070C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670055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Family and friends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trusted recommendation.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Social media influencers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a strong following and credibility in the online space.</a:t>
            </a:r>
            <a:endParaRPr/>
          </a:p>
          <a:p>
            <a:pPr indent="0" lvl="1" marL="5143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   </a:t>
            </a: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reviews and testimonials from satisfied customers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B330B"/>
              </a:buClr>
              <a:buSzPts val="1600"/>
              <a:buFont typeface="Arial"/>
              <a:buChar char="•"/>
            </a:pPr>
            <a:r>
              <a:rPr b="1" lang="en-US" sz="1600" u="sng">
                <a:solidFill>
                  <a:srgbClr val="FB330B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Barriers to Entry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Concerns about whether the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cost and the quality of  food provide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good value </a:t>
            </a:r>
            <a:endParaRPr/>
          </a:p>
          <a:p>
            <a:pPr indent="0" lvl="1" marL="5143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for money.</a:t>
            </a:r>
            <a:endParaRPr/>
          </a:p>
          <a:p>
            <a:pPr indent="-285750" lvl="1" marL="8001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Lack of awareness about </a:t>
            </a: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Thaitogo Restaurant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its offerings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Char char="•"/>
            </a:pPr>
            <a:r>
              <a:rPr b="1" lang="en-US" sz="1600" u="sng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Decision Triggers</a:t>
            </a:r>
            <a:endParaRPr b="1" sz="1400">
              <a:solidFill>
                <a:srgbClr val="FB330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need for a </a:t>
            </a: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quick and reliable meal solution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due to a busy schedule.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Special occasions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 gatherings that require catering services.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Promotions, discounts, or special offers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that make the service more attractive.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word-of-mouth </a:t>
            </a:r>
            <a:r>
              <a:rPr b="1" i="0" lang="en-US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whether the restaurant gets to be featured in local and social media or food blogs.</a:t>
            </a:r>
            <a:endParaRPr b="1" i="0" sz="14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5" name="Google Shape;30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and person holding hands&#10;&#10;Description automatically generated" id="306" name="Google Shape;306;p15"/>
          <p:cNvPicPr preferRelativeResize="0"/>
          <p:nvPr/>
        </p:nvPicPr>
        <p:blipFill rotWithShape="1">
          <a:blip r:embed="rId3">
            <a:alphaModFix/>
          </a:blip>
          <a:srcRect b="-3" l="13608" r="19637" t="0"/>
          <a:stretch/>
        </p:blipFill>
        <p:spPr>
          <a:xfrm>
            <a:off x="605634" y="1782811"/>
            <a:ext cx="2821510" cy="2774731"/>
          </a:xfrm>
          <a:custGeom>
            <a:rect b="b" l="l" r="r" t="t"/>
            <a:pathLst>
              <a:path extrusionOk="0" h="2592126" w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07" name="Google Shape;307;p15"/>
          <p:cNvSpPr/>
          <p:nvPr/>
        </p:nvSpPr>
        <p:spPr>
          <a:xfrm>
            <a:off x="10649497" y="2127469"/>
            <a:ext cx="731342" cy="615255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6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1566687" y="914400"/>
            <a:ext cx="8982425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3006280" y="1209368"/>
            <a:ext cx="6860391" cy="2435133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6"/>
          <p:cNvSpPr txBox="1"/>
          <p:nvPr/>
        </p:nvSpPr>
        <p:spPr>
          <a:xfrm>
            <a:off x="3288890" y="1897864"/>
            <a:ext cx="610583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SWOT Analysis</a:t>
            </a:r>
            <a:endParaRPr b="0" i="0" sz="4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6160" y="3300463"/>
            <a:ext cx="2831732" cy="1906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poon and fork on a napkin&#10;&#10;Description automatically generated" id="318" name="Google Shape;3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46556">
            <a:off x="1970590" y="1721273"/>
            <a:ext cx="1653373" cy="131487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/>
          <p:nvPr/>
        </p:nvSpPr>
        <p:spPr>
          <a:xfrm>
            <a:off x="63063" y="56964"/>
            <a:ext cx="12000271" cy="6769503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7"/>
          <p:cNvSpPr/>
          <p:nvPr/>
        </p:nvSpPr>
        <p:spPr>
          <a:xfrm>
            <a:off x="2364890" y="380396"/>
            <a:ext cx="7756571" cy="1218420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7"/>
          <p:cNvSpPr txBox="1"/>
          <p:nvPr/>
        </p:nvSpPr>
        <p:spPr>
          <a:xfrm>
            <a:off x="5328744" y="687270"/>
            <a:ext cx="4164791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600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SWOT Analysis</a:t>
            </a:r>
            <a:endParaRPr b="0" i="0" sz="3600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327" name="Google Shape;3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1349932" y="644748"/>
            <a:ext cx="1266014" cy="87576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7"/>
          <p:cNvSpPr txBox="1"/>
          <p:nvPr/>
        </p:nvSpPr>
        <p:spPr>
          <a:xfrm>
            <a:off x="191729" y="1848658"/>
            <a:ext cx="5663381" cy="489364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FD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Strengths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r>
              <a:rPr b="1" lang="en-US" sz="18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Unique Selling Proposition </a:t>
            </a:r>
            <a:r>
              <a:rPr b="1" lang="en-US" sz="1800" u="sng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(USPs)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Authentic Thai cuisine with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focus 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fresh ingredients and traditional recipes</a:t>
            </a: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combined with convenient and reliable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online delivery and catering services.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Areas of Superiority</a:t>
            </a:r>
            <a:endParaRPr b="1" sz="1800" u="sng">
              <a:solidFill>
                <a:srgbClr val="00206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CF00AA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Speed and reliability</a:t>
            </a: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of delivery service.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Customizable 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mini catering packages </a:t>
            </a: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small events.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CF00AA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 satisfaction </a:t>
            </a: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due to 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consistent food quality </a:t>
            </a: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service.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CF00AA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Strong online presence </a:t>
            </a: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an intuitive ordering system. 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9" name="Google Shape;329;p17"/>
          <p:cNvSpPr txBox="1"/>
          <p:nvPr/>
        </p:nvSpPr>
        <p:spPr>
          <a:xfrm>
            <a:off x="6006276" y="1838056"/>
            <a:ext cx="5880924" cy="489364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Weaknesses</a:t>
            </a:r>
            <a:endParaRPr b="1" sz="2400" u="sng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Competitors' USPs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Sanook Kitchen offers a more extensive menu </a:t>
            </a:r>
            <a:r>
              <a:rPr b="1" i="0" lang="en-US" sz="1800" u="none" cap="none" strike="noStrik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fusion dishes appealing to a broader audience.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EF272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EF27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Thai Express is well known for its long history (22 years), fast service, and affordable pricing</a:t>
            </a:r>
            <a:r>
              <a:rPr b="1" i="0" lang="en-US" sz="18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000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Marketing Resources</a:t>
            </a:r>
            <a:endParaRPr b="1" sz="1800" u="sng">
              <a:solidFill>
                <a:srgbClr val="FF000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Limited budget </a:t>
            </a: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extensive marketing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campaigns compared to stronger competitors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Skills to Improve</a:t>
            </a:r>
            <a:endParaRPr b="1" sz="1800" u="sng">
              <a:solidFill>
                <a:srgbClr val="FF000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Need to enhance 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digital marketing skills,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</a:t>
            </a:r>
            <a:r>
              <a:rPr b="1" lang="en-US" sz="1800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especially 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SEO, social media advertising,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and data analytics. </a:t>
            </a:r>
            <a:endParaRPr/>
          </a:p>
        </p:txBody>
      </p:sp>
      <p:pic>
        <p:nvPicPr>
          <p:cNvPr id="330" name="Google Shape;3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0290" y="677514"/>
            <a:ext cx="2315496" cy="60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17"/>
          <p:cNvSpPr/>
          <p:nvPr/>
        </p:nvSpPr>
        <p:spPr>
          <a:xfrm>
            <a:off x="4963073" y="3429000"/>
            <a:ext cx="731342" cy="67463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"/>
          <p:cNvSpPr/>
          <p:nvPr/>
        </p:nvSpPr>
        <p:spPr>
          <a:xfrm>
            <a:off x="0" y="132735"/>
            <a:ext cx="12030988" cy="6577786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2364891" y="380395"/>
            <a:ext cx="7929992" cy="1302133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poon and fork on a napkin&#10;&#10;Description automatically generated" id="339" name="Google Shape;3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1467592" y="725939"/>
            <a:ext cx="1126710" cy="85558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8"/>
          <p:cNvSpPr txBox="1"/>
          <p:nvPr/>
        </p:nvSpPr>
        <p:spPr>
          <a:xfrm>
            <a:off x="161013" y="1953290"/>
            <a:ext cx="5679358" cy="461664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Opportunities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Improving Business</a:t>
            </a:r>
            <a:endParaRPr b="1" sz="1800" u="sng">
              <a:solidFill>
                <a:srgbClr val="00206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By 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focusing </a:t>
            </a: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 marketing efforts to highlight the 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unique flavors and authenticity of the various cuisines</a:t>
            </a: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Introduce 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first timer discounts </a:t>
            </a: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encourage repeat business and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word-of-mouth promotion.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206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lang="en-US" sz="1800" u="sng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Selling Points</a:t>
            </a:r>
            <a:endParaRPr b="1" sz="1800" u="sng">
              <a:solidFill>
                <a:srgbClr val="00206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Emphasize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the convenience and reliability of delivery </a:t>
            </a:r>
            <a:r>
              <a:rPr b="1" i="0" lang="en-US" sz="1800" u="none" cap="none" strike="noStrike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catering services 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marketing campaigns</a:t>
            </a: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Highlight 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 testimonials </a:t>
            </a: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reviews in food delivery </a:t>
            </a:r>
            <a:r>
              <a:rPr b="1" i="0" lang="en-US" sz="1800" u="none" cap="none" strike="noStrike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1" name="Google Shape;341;p18"/>
          <p:cNvSpPr txBox="1"/>
          <p:nvPr/>
        </p:nvSpPr>
        <p:spPr>
          <a:xfrm>
            <a:off x="6001384" y="1942061"/>
            <a:ext cx="5826821" cy="450892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Threats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FB330B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Alternate Solutions</a:t>
            </a:r>
            <a:endParaRPr b="1" sz="1800">
              <a:solidFill>
                <a:srgbClr val="00206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B330B"/>
              </a:buClr>
              <a:buSzPts val="1800"/>
              <a:buFont typeface="Arial"/>
              <a:buChar char="•"/>
            </a:pPr>
            <a:r>
              <a:rPr b="1" lang="en-US" sz="1800" u="sng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Persona (Customer) 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may consider 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meal prep services</a:t>
            </a:r>
            <a:r>
              <a:rPr b="1" lang="en-US" sz="1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other ethnic cuisine </a:t>
            </a:r>
            <a:r>
              <a:rPr b="1" lang="en-US" sz="1800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restaurants, or grocery delivery services that offer 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ready-to-eat meals.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B330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FB330B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External Factors</a:t>
            </a:r>
            <a:endParaRPr b="1" sz="1800">
              <a:solidFill>
                <a:srgbClr val="00206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FB330B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Change in economic situation </a:t>
            </a:r>
            <a:r>
              <a:rPr b="1" i="0" lang="en-US" sz="1700" u="none" cap="none" strike="noStrike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that can affect spending habits on dining out</a:t>
            </a:r>
            <a:r>
              <a:rPr b="1" i="0" lang="en-US" sz="17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FB330B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Singapore food laws and food safety, delivery logistics, and manpower issues </a:t>
            </a:r>
            <a:r>
              <a:rPr b="1" i="0" lang="en-US" sz="1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may</a:t>
            </a:r>
            <a:r>
              <a:rPr b="1" i="0" lang="en-US" sz="1700" u="none" cap="none" strike="noStrike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impact </a:t>
            </a:r>
            <a:r>
              <a:rPr b="1" i="0" lang="en-US" sz="17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operational costs.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FB330B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Increased competition </a:t>
            </a:r>
            <a:r>
              <a:rPr b="1" i="0" lang="en-US" sz="1700" u="none" cap="none" strike="noStrike">
                <a:solidFill>
                  <a:srgbClr val="3A383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from </a:t>
            </a:r>
            <a:r>
              <a:rPr b="1" i="0" lang="en-US" sz="17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new F&amp;B players</a:t>
            </a:r>
            <a:r>
              <a:rPr b="1" i="0" lang="en-US" sz="17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i="0" lang="en-US" sz="1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the food delivery and catering market </a:t>
            </a:r>
            <a:r>
              <a:rPr b="1" i="0" lang="en-US" sz="17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around Changi Road</a:t>
            </a:r>
            <a:r>
              <a:rPr b="1" i="0" lang="en-US" sz="18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3" name="Google Shape;3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6055" y="739787"/>
            <a:ext cx="2315496" cy="60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8"/>
          <p:cNvSpPr txBox="1"/>
          <p:nvPr/>
        </p:nvSpPr>
        <p:spPr>
          <a:xfrm>
            <a:off x="5344510" y="718802"/>
            <a:ext cx="4164791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600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SWOT Analysis</a:t>
            </a:r>
            <a:endParaRPr b="0" i="0" sz="3600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8"/>
          <p:cNvSpPr/>
          <p:nvPr/>
        </p:nvSpPr>
        <p:spPr>
          <a:xfrm>
            <a:off x="4844750" y="3586978"/>
            <a:ext cx="731342" cy="67463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/>
          <p:nvPr/>
        </p:nvSpPr>
        <p:spPr>
          <a:xfrm>
            <a:off x="189186" y="132735"/>
            <a:ext cx="11841802" cy="6577786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2109017" y="380395"/>
            <a:ext cx="8952271" cy="1517962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 txBox="1"/>
          <p:nvPr/>
        </p:nvSpPr>
        <p:spPr>
          <a:xfrm>
            <a:off x="2445681" y="783902"/>
            <a:ext cx="3902272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4000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Competitors -</a:t>
            </a:r>
            <a:endParaRPr b="0" i="0" sz="4000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353" name="Google Shape;3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1315479" y="751708"/>
            <a:ext cx="1110882" cy="87564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9"/>
          <p:cNvSpPr txBox="1"/>
          <p:nvPr/>
        </p:nvSpPr>
        <p:spPr>
          <a:xfrm>
            <a:off x="268017" y="2039541"/>
            <a:ext cx="5859515" cy="43396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rgbClr val="FDFD0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 u="sng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Strengths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Extensive menu </a:t>
            </a:r>
            <a:r>
              <a:rPr b="1" i="0" lang="en-US" sz="1800" u="none" cap="none" strike="noStrike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 - a good mix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traditional and fusion Thai dishes.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Broad Appeal </a:t>
            </a:r>
            <a:r>
              <a:rPr b="1" i="0" lang="en-US" sz="1800" u="none" cap="none" strike="noStrike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a diverse customer base.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Strong brand recognition </a:t>
            </a:r>
            <a:r>
              <a:rPr b="1" i="0" lang="en-US" sz="1800" u="none" cap="none" strike="noStrike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established customer loyalty.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FB330B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Weaknesses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May </a:t>
            </a:r>
            <a:r>
              <a:rPr b="1" i="0" lang="en-US" sz="18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 offer </a:t>
            </a:r>
            <a:r>
              <a:rPr b="1" i="0" lang="en-US" sz="1800" u="none" cap="none" strike="noStrike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personalized or customizable </a:t>
            </a:r>
            <a:r>
              <a:rPr b="1" i="0" lang="en-US" sz="18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catering options </a:t>
            </a:r>
            <a:r>
              <a:rPr b="1" i="0" lang="en-US" sz="1800" u="none" cap="none" strike="noStrike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just like 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Thaitogo</a:t>
            </a:r>
            <a:r>
              <a:rPr b="1" i="0" lang="en-US" sz="1800" u="none" cap="none" strike="noStrike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does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17161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May slower delivery times due to a broader menu and high demand.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7161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5" name="Google Shape;355;p19"/>
          <p:cNvSpPr txBox="1"/>
          <p:nvPr/>
        </p:nvSpPr>
        <p:spPr>
          <a:xfrm>
            <a:off x="6281287" y="2035290"/>
            <a:ext cx="5663382" cy="43396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FD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2400" u="sng">
                <a:solidFill>
                  <a:srgbClr val="FF73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Thai Express </a:t>
            </a:r>
            <a:r>
              <a:rPr b="1" lang="en-US" sz="2400">
                <a:solidFill>
                  <a:srgbClr val="FF73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(B)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Strengths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Fast service</a:t>
            </a:r>
            <a:r>
              <a:rPr b="1" i="0" lang="en-US" sz="1800" u="none" cap="none" strike="noStrike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affordable pricing, attracting budget-conscious customers.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Streamlined operations </a:t>
            </a:r>
            <a:r>
              <a:rPr b="1" i="0" lang="en-US" sz="1800" u="none" cap="none" strike="noStrike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quick meal preparation and delivery.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High brand recognition with a widespread presence (franchise).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34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34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Weaknesses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34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May </a:t>
            </a:r>
            <a:r>
              <a:rPr b="1" i="0" lang="en-US" sz="18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focus more on speed </a:t>
            </a:r>
            <a:r>
              <a:rPr b="1" i="0" lang="en-US" sz="1800" u="none" cap="none" strike="noStrike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 on the authenticity and quality of dishes.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Less emphasis </a:t>
            </a:r>
            <a:r>
              <a:rPr b="1" i="0" lang="en-US" sz="1800" u="none" cap="none" strike="noStrike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 catering services, especially for small events. </a:t>
            </a:r>
            <a:endParaRPr/>
          </a:p>
        </p:txBody>
      </p:sp>
      <p:sp>
        <p:nvSpPr>
          <p:cNvPr id="356" name="Google Shape;356;p19"/>
          <p:cNvSpPr txBox="1"/>
          <p:nvPr/>
        </p:nvSpPr>
        <p:spPr>
          <a:xfrm>
            <a:off x="393293" y="2064469"/>
            <a:ext cx="33527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Sanook Kitchen</a:t>
            </a:r>
            <a:r>
              <a:rPr b="1"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(A)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19"/>
          <p:cNvSpPr txBox="1"/>
          <p:nvPr/>
        </p:nvSpPr>
        <p:spPr>
          <a:xfrm>
            <a:off x="6211617" y="844929"/>
            <a:ext cx="4164791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600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SWOT Analysis</a:t>
            </a:r>
            <a:endParaRPr b="0" i="0" sz="3600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591127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 flipH="1" rot="10464207">
            <a:off x="842166" y="728369"/>
            <a:ext cx="10513135" cy="541482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087821" y="835572"/>
            <a:ext cx="7877878" cy="5186856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3673924" y="1031143"/>
            <a:ext cx="5002924" cy="1762762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 txBox="1"/>
          <p:nvPr/>
        </p:nvSpPr>
        <p:spPr>
          <a:xfrm rot="-339879">
            <a:off x="4397311" y="2033789"/>
            <a:ext cx="4802151" cy="5444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292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Company Background</a:t>
            </a:r>
            <a:endParaRPr b="0" i="0" sz="4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 rot="-339866">
            <a:off x="2271543" y="3288931"/>
            <a:ext cx="5002929" cy="2592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8130" lvl="0" marL="33375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●"/>
            </a:pPr>
            <a:r>
              <a:rPr b="1" lang="en-US" sz="1752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TTG – a Halal-certified Thai </a:t>
            </a:r>
            <a:r>
              <a:rPr b="1" lang="en-US" sz="1752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restaurant located at Changi Road – walking across from Eunos MRT</a:t>
            </a:r>
            <a:endParaRPr/>
          </a:p>
          <a:p>
            <a:pPr indent="0" lvl="0" marL="5562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52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8130" lvl="0" marL="33375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●"/>
            </a:pPr>
            <a:r>
              <a:rPr b="1" lang="en-US" sz="1752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operation for </a:t>
            </a:r>
            <a:r>
              <a:rPr b="1" lang="en-US" sz="1752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 years.</a:t>
            </a:r>
            <a:endParaRPr sz="1752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33375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52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8130" lvl="0" marL="33375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●"/>
            </a:pPr>
            <a:r>
              <a:rPr b="1" lang="en-US" sz="1752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Offerings</a:t>
            </a:r>
            <a:r>
              <a:rPr lang="en-US" sz="1752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endParaRPr/>
          </a:p>
          <a:p>
            <a:pPr indent="-278130" lvl="1" marL="6675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b="1" i="0" lang="en-US" sz="1752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Dine In</a:t>
            </a:r>
            <a:endParaRPr/>
          </a:p>
          <a:p>
            <a:pPr indent="-278130" lvl="1" marL="6675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b="1" i="0" lang="en-US" sz="1752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Order &amp; Self Pickup</a:t>
            </a:r>
            <a:endParaRPr/>
          </a:p>
          <a:p>
            <a:pPr indent="-278130" lvl="1" marL="6675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b="1" i="0" lang="en-US" sz="1752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Island-wide delivery</a:t>
            </a:r>
            <a:endParaRPr/>
          </a:p>
          <a:p>
            <a:pPr indent="-278130" lvl="1" marL="6675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b="0" i="0" lang="en-US" sz="1752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Mini-Catering for a minimum of ten (10) persons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52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52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1875" y="1918472"/>
            <a:ext cx="2937884" cy="6185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poon and fork on a napkin&#10;&#10;Description automatically generated" id="113" name="Google Shape;1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46556">
            <a:off x="2554393" y="1261387"/>
            <a:ext cx="1313614" cy="991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eating at a table&#10;&#10;Description automatically generated" id="114" name="Google Shape;11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68890" y="2707635"/>
            <a:ext cx="2138475" cy="998750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47435" y="3279715"/>
            <a:ext cx="2138480" cy="1294607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75870" y="4663419"/>
            <a:ext cx="839624" cy="709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related image detail. foodpanda backs gov’t calls to nurture PH e-commerce industry" id="117" name="Google Shape;11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08763" y="4725657"/>
            <a:ext cx="1005110" cy="998744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7676" y="4751457"/>
            <a:ext cx="839624" cy="533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 photo description available." id="119" name="Google Shape;119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80805" y="4713963"/>
            <a:ext cx="1005110" cy="1040819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0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0"/>
          <p:cNvSpPr/>
          <p:nvPr/>
        </p:nvSpPr>
        <p:spPr>
          <a:xfrm>
            <a:off x="1119352" y="914400"/>
            <a:ext cx="10058400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0"/>
          <p:cNvSpPr/>
          <p:nvPr/>
        </p:nvSpPr>
        <p:spPr>
          <a:xfrm>
            <a:off x="3146964" y="1260221"/>
            <a:ext cx="6690715" cy="2180803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0"/>
          <p:cNvSpPr txBox="1"/>
          <p:nvPr/>
        </p:nvSpPr>
        <p:spPr>
          <a:xfrm>
            <a:off x="3372262" y="1650297"/>
            <a:ext cx="6690715" cy="160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Competitive Analysis</a:t>
            </a:r>
            <a:r>
              <a:rPr b="1" lang="en-US" sz="48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(WEBSITE)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368" name="Google Shape;3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1932128" y="1782171"/>
            <a:ext cx="1401722" cy="113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i Ux Images - Free Download on Freepik" id="369" name="Google Shape;36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8082" y="3740173"/>
            <a:ext cx="1976226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rch Engine Optimization SEO Logo" id="370" name="Google Shape;37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359" y="3760598"/>
            <a:ext cx="1418427" cy="136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1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1"/>
          <p:cNvSpPr/>
          <p:nvPr/>
        </p:nvSpPr>
        <p:spPr>
          <a:xfrm>
            <a:off x="2374710" y="848218"/>
            <a:ext cx="9173823" cy="51615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1"/>
          <p:cNvSpPr/>
          <p:nvPr/>
        </p:nvSpPr>
        <p:spPr>
          <a:xfrm flipH="1" rot="10800000">
            <a:off x="3005568" y="1390832"/>
            <a:ext cx="7914401" cy="4076338"/>
          </a:xfrm>
          <a:custGeom>
            <a:rect b="b" l="l" r="r" t="t"/>
            <a:pathLst>
              <a:path extrusionOk="0" h="4076338" w="7914401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1"/>
          <p:cNvSpPr/>
          <p:nvPr/>
        </p:nvSpPr>
        <p:spPr>
          <a:xfrm>
            <a:off x="8438097" y="5034712"/>
            <a:ext cx="1602908" cy="2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1"/>
          <p:cNvSpPr txBox="1"/>
          <p:nvPr/>
        </p:nvSpPr>
        <p:spPr>
          <a:xfrm>
            <a:off x="930166" y="263806"/>
            <a:ext cx="9989803" cy="477054"/>
          </a:xfrm>
          <a:prstGeom prst="rect">
            <a:avLst/>
          </a:prstGeom>
          <a:solidFill>
            <a:srgbClr val="CF00A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Website-Online Presence, </a:t>
            </a:r>
            <a:r>
              <a:rPr b="1" lang="en-US" sz="24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critical components are:</a:t>
            </a:r>
            <a:endParaRPr/>
          </a:p>
        </p:txBody>
      </p:sp>
      <p:sp>
        <p:nvSpPr>
          <p:cNvPr id="382" name="Google Shape;382;p21"/>
          <p:cNvSpPr txBox="1"/>
          <p:nvPr/>
        </p:nvSpPr>
        <p:spPr>
          <a:xfrm>
            <a:off x="147485" y="939638"/>
            <a:ext cx="5948516" cy="5370701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1. Design and Usability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0070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700" u="sng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Interface (UI) Design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b="1" lang="en-US" sz="16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First impressions </a:t>
            </a:r>
            <a:r>
              <a:rPr b="1" lang="en-US" sz="16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count </a:t>
            </a:r>
            <a:r>
              <a:rPr b="1" lang="en-US" sz="16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 a well-designed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website will enhance </a:t>
            </a:r>
            <a:r>
              <a:rPr b="1" lang="en-US" sz="16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experience</a:t>
            </a: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is engaging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and easily accessible.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 clear, aesthetically </a:t>
            </a:r>
            <a:r>
              <a:rPr b="1" lang="en-US" sz="16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pleasing interface can attract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</a:t>
            </a:r>
            <a:r>
              <a:rPr b="1" lang="en-US" sz="16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6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users </a:t>
            </a: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keep them </a:t>
            </a:r>
            <a:r>
              <a:rPr b="1" lang="en-US" sz="16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interactive</a:t>
            </a:r>
            <a:r>
              <a:rPr b="1" lang="en-US" sz="1600" u="sng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600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happy</a:t>
            </a: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</a:t>
            </a:r>
            <a:r>
              <a:rPr b="1" lang="en-US" sz="1700" u="sng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Experience (UX</a:t>
            </a:r>
            <a:r>
              <a:rPr b="1" lang="en-US" sz="1700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b="1" sz="1700">
              <a:solidFill>
                <a:srgbClr val="0070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Ensure </a:t>
            </a:r>
            <a:r>
              <a:rPr b="1" lang="en-US" sz="1600">
                <a:solidFill>
                  <a:srgbClr val="EF27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 website is </a:t>
            </a:r>
            <a:r>
              <a:rPr b="1" lang="en-US" sz="16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user-friendly</a:t>
            </a: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6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intuitive</a:t>
            </a: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will help to </a:t>
            </a:r>
            <a:r>
              <a:rPr b="1" lang="en-US" sz="16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reduce bounce rates </a:t>
            </a: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</a:t>
            </a:r>
            <a:r>
              <a:rPr b="1" lang="en-US" sz="16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increase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</a:t>
            </a:r>
            <a:r>
              <a:rPr b="1" lang="en-US" sz="16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conversion rates</a:t>
            </a: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</a:t>
            </a:r>
            <a:r>
              <a:rPr b="1" lang="en-US" sz="16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seamless UX facilitates </a:t>
            </a:r>
            <a:r>
              <a:rPr b="1" lang="en-US" sz="16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easier navigation</a:t>
            </a:r>
            <a:r>
              <a:rPr b="1" lang="en-US" sz="16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b="1" lang="en-US" sz="1600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encouraging </a:t>
            </a:r>
            <a:r>
              <a:rPr b="1" lang="en-US" sz="16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users to </a:t>
            </a:r>
            <a:r>
              <a:rPr b="1" lang="en-US" sz="16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stay longer </a:t>
            </a:r>
            <a:r>
              <a:rPr b="1" lang="en-US" sz="1600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</a:t>
            </a:r>
            <a:r>
              <a:rPr b="1" lang="en-US" sz="16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take actions </a:t>
            </a:r>
            <a:r>
              <a:rPr b="1" lang="en-US" sz="16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such as “Order Now”!</a:t>
            </a:r>
            <a:endParaRPr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</a:t>
            </a:r>
            <a:r>
              <a:rPr b="1" lang="en-US" sz="1700" u="sng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Mobile Responsiveness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90% mobile usage, ensure the website is </a:t>
            </a:r>
            <a:r>
              <a:rPr b="1" lang="en-US" sz="16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mobile-friendly to reach a wider audience</a:t>
            </a: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CF00AA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Mobile responsiveness </a:t>
            </a:r>
            <a:r>
              <a:rPr b="1" lang="en-US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affects </a:t>
            </a:r>
            <a:r>
              <a:rPr b="1" lang="en-US" sz="1600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engagement and search engine rankings.</a:t>
            </a:r>
            <a:endParaRPr/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6179576" y="943578"/>
            <a:ext cx="5386846" cy="5293757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2. Content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700" u="sng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Quality and Relevance</a:t>
            </a:r>
            <a:endParaRPr b="1" sz="1700" u="sng">
              <a:solidFill>
                <a:srgbClr val="0070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EF2726"/>
              </a:buClr>
              <a:buSzPts val="1600"/>
              <a:buFont typeface="Arial"/>
              <a:buChar char="•"/>
            </a:pPr>
            <a:r>
              <a:rPr b="1" i="0" lang="en-US" sz="1600" u="sng" cap="none" strike="noStrike">
                <a:solidFill>
                  <a:srgbClr val="EF2726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Creating content </a:t>
            </a:r>
            <a:r>
              <a:rPr b="1" i="0" lang="en-US" sz="1600" u="none" cap="none" strike="noStrike">
                <a:solidFill>
                  <a:srgbClr val="474747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that is high quality, informative, engaging, and shareable </a:t>
            </a:r>
            <a:r>
              <a:rPr b="1" i="0" lang="en-US" sz="1600" u="none" cap="none" strike="noStrike">
                <a:solidFill>
                  <a:srgbClr val="040C2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help </a:t>
            </a:r>
            <a:r>
              <a:rPr b="1" i="0" lang="en-US" sz="1600" u="none" cap="none" strike="noStrike">
                <a:solidFill>
                  <a:srgbClr val="FF38D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attract more organic traffic and </a:t>
            </a:r>
            <a:r>
              <a:rPr b="1" i="0" lang="en-US" sz="1600" u="sng" cap="none" strike="noStrike">
                <a:solidFill>
                  <a:srgbClr val="FF38D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improve your website's ranking </a:t>
            </a:r>
            <a:r>
              <a:rPr b="1" i="0" lang="en-US" sz="1600" u="none" cap="none" strike="noStrike">
                <a:solidFill>
                  <a:srgbClr val="FF38D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 search engines</a:t>
            </a:r>
            <a:r>
              <a:rPr b="0" i="0" lang="en-US" sz="1600" u="none" cap="none" strike="noStrike">
                <a:solidFill>
                  <a:srgbClr val="FF38D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7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EF2726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EF27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Well-crafted content </a:t>
            </a:r>
            <a:r>
              <a:rPr b="1" i="0" lang="en-US" sz="1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helps attract and </a:t>
            </a:r>
            <a:r>
              <a:rPr b="1" i="0" lang="en-US" sz="1700" u="sng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retain visitors</a:t>
            </a:r>
            <a:r>
              <a:rPr b="1" i="0" lang="en-US" sz="1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b="1" i="0" lang="en-US" sz="17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enhancing the Thaitogo brand </a:t>
            </a:r>
            <a:r>
              <a:rPr b="1" i="0" lang="en-US" sz="1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 an expert in Thai cuisine.</a:t>
            </a:r>
            <a:endParaRPr/>
          </a:p>
          <a:p>
            <a:pPr indent="-1079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700" u="sng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Content Strategy</a:t>
            </a:r>
            <a:endParaRPr b="1" sz="1700" u="sng">
              <a:solidFill>
                <a:srgbClr val="0070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 </a:t>
            </a:r>
            <a:r>
              <a:rPr b="1" i="0" lang="en-US" sz="1700" u="none" cap="none" strike="noStrike">
                <a:solidFill>
                  <a:srgbClr val="EF27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well-defined content strategy </a:t>
            </a:r>
            <a:r>
              <a:rPr b="1" i="0" lang="en-US" sz="1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</a:t>
            </a:r>
            <a:r>
              <a:rPr b="1" i="0" lang="en-US" sz="1700" u="sng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attract</a:t>
            </a:r>
            <a:r>
              <a:rPr b="1" i="0" lang="en-US" sz="1700" u="sng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</a:t>
            </a:r>
            <a:r>
              <a:rPr b="1" i="0" lang="en-US" sz="1700" u="sng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retain</a:t>
            </a:r>
            <a:r>
              <a:rPr b="1" i="0" lang="en-US" sz="1700" u="sng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i="0" lang="en-US" sz="17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specific target audience, leading to higher engagement</a:t>
            </a:r>
            <a:r>
              <a:rPr b="1" i="0" lang="en-US" sz="1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EF2726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rgbClr val="EF27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Strategic content planning </a:t>
            </a:r>
            <a:r>
              <a:rPr b="1" i="0" lang="en-US" sz="1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ensures that the messaging </a:t>
            </a:r>
            <a:r>
              <a:rPr b="1" i="0" lang="en-US" sz="1700" u="sng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aligns with business goals </a:t>
            </a:r>
            <a:r>
              <a:rPr b="1" i="0" lang="en-US" sz="17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audience needs</a:t>
            </a:r>
            <a:r>
              <a:rPr b="1" i="0" lang="en-US" sz="1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-17780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Ui Ux Images - Free Download on Freepik" id="384" name="Google Shape;3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0469" y="993276"/>
            <a:ext cx="1010543" cy="65004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Icon for Content" id="386" name="Google Shape;38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4767" y="992441"/>
            <a:ext cx="1091925" cy="77951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1"/>
          <p:cNvSpPr/>
          <p:nvPr/>
        </p:nvSpPr>
        <p:spPr>
          <a:xfrm>
            <a:off x="10991387" y="992441"/>
            <a:ext cx="836673" cy="42617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1"/>
          <p:cNvSpPr/>
          <p:nvPr/>
        </p:nvSpPr>
        <p:spPr>
          <a:xfrm>
            <a:off x="3109101" y="864688"/>
            <a:ext cx="836673" cy="42617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3254" y="3650212"/>
            <a:ext cx="5150161" cy="2748019"/>
          </a:xfrm>
          <a:prstGeom prst="rect">
            <a:avLst/>
          </a:prstGeom>
          <a:noFill/>
          <a:ln cap="flat" cmpd="sng" w="2857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4" name="Google Shape;394;p22"/>
          <p:cNvSpPr/>
          <p:nvPr/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food&#10;&#10;Description automatically generated" id="395" name="Google Shape;3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307" y="868409"/>
            <a:ext cx="5012180" cy="2343922"/>
          </a:xfrm>
          <a:prstGeom prst="rect">
            <a:avLst/>
          </a:prstGeom>
          <a:noFill/>
          <a:ln cap="flat" cmpd="sng" w="2857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6" name="Google Shape;396;p22"/>
          <p:cNvSpPr/>
          <p:nvPr/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2"/>
          <p:cNvSpPr/>
          <p:nvPr/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307" y="3728701"/>
            <a:ext cx="5012180" cy="2669530"/>
          </a:xfrm>
          <a:prstGeom prst="rect">
            <a:avLst/>
          </a:prstGeom>
          <a:noFill/>
          <a:ln cap="flat" cmpd="sng" w="2857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website&#10;&#10;Description automatically generated" id="399" name="Google Shape;39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3254" y="605112"/>
            <a:ext cx="5123830" cy="2602676"/>
          </a:xfrm>
          <a:prstGeom prst="rect">
            <a:avLst/>
          </a:prstGeom>
          <a:noFill/>
          <a:ln cap="flat" cmpd="sng" w="2857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" name="Google Shape;400;p22"/>
          <p:cNvSpPr txBox="1"/>
          <p:nvPr/>
        </p:nvSpPr>
        <p:spPr>
          <a:xfrm>
            <a:off x="1179871" y="147167"/>
            <a:ext cx="37755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http://thaitogo.sg/12/Order</a:t>
            </a:r>
            <a:endParaRPr b="1" sz="18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06931" y="102923"/>
            <a:ext cx="1988081" cy="35684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2"/>
          <p:cNvSpPr/>
          <p:nvPr/>
        </p:nvSpPr>
        <p:spPr>
          <a:xfrm>
            <a:off x="7463443" y="4587762"/>
            <a:ext cx="2664372" cy="1164138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57150">
            <a:solidFill>
              <a:srgbClr val="FB33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7457091" y="5752348"/>
            <a:ext cx="32792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These are gaps that need to be removed or fill up details ??</a:t>
            </a: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10843258" y="4875288"/>
            <a:ext cx="583329" cy="1403135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FF00"/>
          </a:solidFill>
          <a:ln cap="flat" cmpd="sng" w="12700">
            <a:solidFill>
              <a:srgbClr val="FB33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4048582" y="123686"/>
            <a:ext cx="1907102" cy="64633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Need to secure to HTTPS  </a:t>
            </a: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189186" y="147167"/>
            <a:ext cx="896089" cy="3126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2"/>
          <p:cNvSpPr/>
          <p:nvPr/>
        </p:nvSpPr>
        <p:spPr>
          <a:xfrm>
            <a:off x="11515945" y="4949111"/>
            <a:ext cx="629495" cy="646332"/>
          </a:xfrm>
          <a:prstGeom prst="irregularSeal1">
            <a:avLst/>
          </a:prstGeom>
          <a:solidFill>
            <a:schemeClr val="accent2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2"/>
          <p:cNvSpPr/>
          <p:nvPr/>
        </p:nvSpPr>
        <p:spPr>
          <a:xfrm>
            <a:off x="1179870" y="102923"/>
            <a:ext cx="663293" cy="457373"/>
          </a:xfrm>
          <a:prstGeom prst="ellipse">
            <a:avLst/>
          </a:prstGeom>
          <a:noFill/>
          <a:ln cap="flat" cmpd="sng" w="38100">
            <a:solidFill>
              <a:srgbClr val="EF27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2"/>
          <p:cNvSpPr/>
          <p:nvPr/>
        </p:nvSpPr>
        <p:spPr>
          <a:xfrm>
            <a:off x="5436025" y="851586"/>
            <a:ext cx="629495" cy="646332"/>
          </a:xfrm>
          <a:prstGeom prst="irregularSeal1">
            <a:avLst/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22"/>
          <p:cNvSpPr txBox="1"/>
          <p:nvPr/>
        </p:nvSpPr>
        <p:spPr>
          <a:xfrm>
            <a:off x="1158231" y="512575"/>
            <a:ext cx="14072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NOT SECURE 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23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8" name="Google Shape;418;p23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9" name="Google Shape;419;p23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n orange elephant with red text&#10;&#10;Description automatically generated" id="420" name="Google Shape;4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8955" y="120207"/>
            <a:ext cx="1403302" cy="101339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3"/>
          <p:cNvSpPr txBox="1"/>
          <p:nvPr/>
        </p:nvSpPr>
        <p:spPr>
          <a:xfrm>
            <a:off x="761015" y="358823"/>
            <a:ext cx="43982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https://www.thaiexpress.com.sg/about-us/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holding a spatula over a pan with flames&#10;&#10;Description automatically generated" id="422" name="Google Shape;42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029" y="1058475"/>
            <a:ext cx="5337931" cy="2174388"/>
          </a:xfrm>
          <a:prstGeom prst="rect">
            <a:avLst/>
          </a:prstGeom>
          <a:noFill/>
          <a:ln cap="flat" cmpd="sng" w="5715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23"/>
          <p:cNvSpPr/>
          <p:nvPr/>
        </p:nvSpPr>
        <p:spPr>
          <a:xfrm>
            <a:off x="792442" y="131088"/>
            <a:ext cx="809470" cy="762227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website with a picture of an elephant&#10;&#10;Description automatically generated" id="425" name="Google Shape;42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466" y="3611446"/>
            <a:ext cx="5356479" cy="2592913"/>
          </a:xfrm>
          <a:prstGeom prst="rect">
            <a:avLst/>
          </a:prstGeom>
          <a:noFill/>
          <a:ln cap="flat" cmpd="sng" w="5715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6" name="Google Shape;426;p23"/>
          <p:cNvSpPr/>
          <p:nvPr/>
        </p:nvSpPr>
        <p:spPr>
          <a:xfrm>
            <a:off x="1487390" y="5061254"/>
            <a:ext cx="425773" cy="46815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733F"/>
          </a:solidFill>
          <a:ln cap="flat" cmpd="sng" w="2857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3"/>
          <p:cNvSpPr/>
          <p:nvPr/>
        </p:nvSpPr>
        <p:spPr>
          <a:xfrm>
            <a:off x="2279176" y="4827178"/>
            <a:ext cx="1637731" cy="468153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food&#10;&#10;Description automatically generated" id="428" name="Google Shape;42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8711" y="3593862"/>
            <a:ext cx="2988692" cy="2831294"/>
          </a:xfrm>
          <a:prstGeom prst="rect">
            <a:avLst/>
          </a:prstGeom>
          <a:noFill/>
          <a:ln cap="flat" cmpd="sng" w="5715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website&#10;&#10;Description automatically generated" id="429" name="Google Shape;42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7777" y="705171"/>
            <a:ext cx="2864819" cy="2592914"/>
          </a:xfrm>
          <a:prstGeom prst="rect">
            <a:avLst/>
          </a:prstGeom>
          <a:noFill/>
          <a:ln cap="flat" cmpd="sng" w="5715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white background with black text&#10;&#10;Description automatically generated" id="430" name="Google Shape;430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80399" y="4949759"/>
            <a:ext cx="3000454" cy="13241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white background with black text&#10;&#10;Description automatically generated" id="431" name="Google Shape;431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37211" y="1209233"/>
            <a:ext cx="3731879" cy="17241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white background with black text&#10;&#10;Description automatically generated" id="432" name="Google Shape;432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80399" y="3624829"/>
            <a:ext cx="2988691" cy="12288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3" name="Google Shape;433;p23"/>
          <p:cNvSpPr/>
          <p:nvPr/>
        </p:nvSpPr>
        <p:spPr>
          <a:xfrm>
            <a:off x="10580626" y="390355"/>
            <a:ext cx="532688" cy="646332"/>
          </a:xfrm>
          <a:prstGeom prst="irregularSeal1">
            <a:avLst/>
          </a:prstGeom>
          <a:solidFill>
            <a:srgbClr val="FB330B"/>
          </a:solidFill>
          <a:ln cap="flat" cmpd="sng" w="12700">
            <a:solidFill>
              <a:srgbClr val="FED1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5149689" y="1829594"/>
            <a:ext cx="1862690" cy="1603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2000">
                <a:solidFill>
                  <a:srgbClr val="D439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Branding</a:t>
            </a:r>
            <a:endParaRPr/>
          </a:p>
          <a:p>
            <a:pPr indent="0" lvl="0" marL="0" marR="0" rtl="0" algn="ctr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2000">
                <a:solidFill>
                  <a:srgbClr val="D439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&amp; Po</a:t>
            </a:r>
            <a:r>
              <a:rPr b="1" lang="en-US" sz="2000" u="none" cap="none" strike="noStrike">
                <a:solidFill>
                  <a:srgbClr val="D439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sitioning</a:t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10944259" y="3329149"/>
            <a:ext cx="425773" cy="46815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733F"/>
          </a:solidFill>
          <a:ln cap="flat" cmpd="sng" w="28575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11370032" y="4715682"/>
            <a:ext cx="425773" cy="46815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733F"/>
          </a:solidFill>
          <a:ln cap="flat" cmpd="sng" w="28575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9982200" y="877093"/>
            <a:ext cx="425773" cy="46815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733F"/>
          </a:solidFill>
          <a:ln cap="flat" cmpd="sng" w="28575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white text over a black background&#10;&#10;Description automatically generated" id="438" name="Google Shape;438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13163" y="3911305"/>
            <a:ext cx="2482919" cy="726581"/>
          </a:xfrm>
          <a:prstGeom prst="rect">
            <a:avLst/>
          </a:prstGeom>
          <a:noFill/>
          <a:ln cap="flat" cmpd="sng" w="57150">
            <a:solidFill>
              <a:srgbClr val="FDFD0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24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4" name="Google Shape;444;p24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5" name="Google Shape;445;p24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6" name="Google Shape;4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3572" y="784428"/>
            <a:ext cx="5000545" cy="2491776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7" name="Google Shape;447;p24"/>
          <p:cNvSpPr txBox="1"/>
          <p:nvPr/>
        </p:nvSpPr>
        <p:spPr>
          <a:xfrm>
            <a:off x="1292945" y="209224"/>
            <a:ext cx="42685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https://sanookkitchen.org/about/</a:t>
            </a:r>
            <a:endParaRPr b="1" sz="20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468" y="3674720"/>
            <a:ext cx="5133666" cy="2509205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food menu&#10;&#10;Description automatically generated" id="449" name="Google Shape;44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3849" y="3692152"/>
            <a:ext cx="4989228" cy="2491777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 up of a grocery cart&#10;&#10;Description automatically generated" id="450" name="Google Shape;45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8815" y="814364"/>
            <a:ext cx="5133666" cy="2491774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lack background with white text&#10;&#10;Description automatically generated" id="451" name="Google Shape;451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56670" y="89814"/>
            <a:ext cx="2435847" cy="58628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4"/>
          <p:cNvSpPr/>
          <p:nvPr/>
        </p:nvSpPr>
        <p:spPr>
          <a:xfrm>
            <a:off x="5678279" y="209224"/>
            <a:ext cx="629495" cy="646332"/>
          </a:xfrm>
          <a:prstGeom prst="irregularSeal1">
            <a:avLst/>
          </a:prstGeom>
          <a:solidFill>
            <a:srgbClr val="323F4F"/>
          </a:solidFill>
          <a:ln cap="flat" cmpd="sng" w="1270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4"/>
          <p:cNvSpPr/>
          <p:nvPr/>
        </p:nvSpPr>
        <p:spPr>
          <a:xfrm>
            <a:off x="8560688" y="2238703"/>
            <a:ext cx="2459421" cy="819807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4"/>
          <p:cNvSpPr/>
          <p:nvPr/>
        </p:nvSpPr>
        <p:spPr>
          <a:xfrm>
            <a:off x="11438445" y="2734339"/>
            <a:ext cx="547993" cy="696512"/>
          </a:xfrm>
          <a:prstGeom prst="irregularSeal1">
            <a:avLst/>
          </a:prstGeom>
          <a:solidFill>
            <a:srgbClr val="00B050"/>
          </a:solidFill>
          <a:ln cap="flat" cmpd="sng" w="1270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4"/>
          <p:cNvSpPr txBox="1"/>
          <p:nvPr/>
        </p:nvSpPr>
        <p:spPr>
          <a:xfrm>
            <a:off x="4810443" y="2104250"/>
            <a:ext cx="1637632" cy="978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8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Branding </a:t>
            </a:r>
            <a:r>
              <a:rPr b="1" lang="en-US" sz="1800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&amp;</a:t>
            </a:r>
            <a:endParaRPr b="1" sz="1800" u="none" cap="none" strike="noStrike">
              <a:solidFill>
                <a:srgbClr val="00206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8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Positioning</a:t>
            </a:r>
            <a:endParaRPr/>
          </a:p>
        </p:txBody>
      </p:sp>
      <p:sp>
        <p:nvSpPr>
          <p:cNvPr id="456" name="Google Shape;45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1176198" y="164253"/>
            <a:ext cx="832483" cy="526923"/>
          </a:xfrm>
          <a:prstGeom prst="ellipse">
            <a:avLst/>
          </a:prstGeom>
          <a:noFill/>
          <a:ln cap="flat" cmpd="sng" w="3810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4"/>
          <p:cNvSpPr/>
          <p:nvPr/>
        </p:nvSpPr>
        <p:spPr>
          <a:xfrm>
            <a:off x="5552736" y="3554373"/>
            <a:ext cx="529681" cy="57670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733F"/>
          </a:solidFill>
          <a:ln cap="flat" cmpd="sng" w="28575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4"/>
          <p:cNvSpPr/>
          <p:nvPr/>
        </p:nvSpPr>
        <p:spPr>
          <a:xfrm>
            <a:off x="11020109" y="2222436"/>
            <a:ext cx="836673" cy="42617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733F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5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5"/>
          <p:cNvSpPr/>
          <p:nvPr/>
        </p:nvSpPr>
        <p:spPr>
          <a:xfrm>
            <a:off x="1418896" y="914400"/>
            <a:ext cx="9128235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5"/>
          <p:cNvSpPr/>
          <p:nvPr/>
        </p:nvSpPr>
        <p:spPr>
          <a:xfrm>
            <a:off x="3635699" y="1260221"/>
            <a:ext cx="6157230" cy="2180803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5"/>
          <p:cNvSpPr txBox="1"/>
          <p:nvPr/>
        </p:nvSpPr>
        <p:spPr>
          <a:xfrm>
            <a:off x="3997057" y="1592485"/>
            <a:ext cx="5419659" cy="1538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Competitors 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(Website Analysis)</a:t>
            </a:r>
            <a:endParaRPr b="0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i Ux Images - Free Download on Freepik" id="469" name="Google Shape;4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8082" y="3740173"/>
            <a:ext cx="1976226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rch Engine Optimization SEO Logo" id="470" name="Google Shape;4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0359" y="3760598"/>
            <a:ext cx="1418427" cy="1368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poon and fork on a napkin&#10;&#10;Description automatically generated" id="471" name="Google Shape;47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46556">
            <a:off x="2277015" y="1782171"/>
            <a:ext cx="1653373" cy="11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26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6"/>
          <p:cNvSpPr/>
          <p:nvPr/>
        </p:nvSpPr>
        <p:spPr>
          <a:xfrm>
            <a:off x="2374710" y="848218"/>
            <a:ext cx="9173823" cy="51615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6"/>
          <p:cNvSpPr/>
          <p:nvPr/>
        </p:nvSpPr>
        <p:spPr>
          <a:xfrm flipH="1" rot="10800000">
            <a:off x="3005568" y="1390832"/>
            <a:ext cx="7914401" cy="4076338"/>
          </a:xfrm>
          <a:custGeom>
            <a:rect b="b" l="l" r="r" t="t"/>
            <a:pathLst>
              <a:path extrusionOk="0" h="4076338" w="7914401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6"/>
          <p:cNvSpPr/>
          <p:nvPr/>
        </p:nvSpPr>
        <p:spPr>
          <a:xfrm>
            <a:off x="8438097" y="5034712"/>
            <a:ext cx="1602908" cy="2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6"/>
          <p:cNvSpPr txBox="1"/>
          <p:nvPr/>
        </p:nvSpPr>
        <p:spPr>
          <a:xfrm>
            <a:off x="643467" y="1266181"/>
            <a:ext cx="5314882" cy="4278094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1. </a:t>
            </a:r>
            <a:r>
              <a:rPr b="1" lang="en-US" sz="20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SEO and Visibility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Keywords and Optimization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Effective use of keywords 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</a:t>
            </a:r>
            <a:r>
              <a:rPr b="1" lang="en-US" sz="1800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improve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website's visibility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on search engines,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r>
              <a:rPr b="1" lang="en-US" sz="1800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driving more organic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traffic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Backlink Profile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</a:t>
            </a: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strong backlink profile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enhance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domain authority 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improve search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engine rankings.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3" name="Google Shape;483;p26"/>
          <p:cNvSpPr txBox="1"/>
          <p:nvPr/>
        </p:nvSpPr>
        <p:spPr>
          <a:xfrm>
            <a:off x="6110749" y="1546396"/>
            <a:ext cx="5200426" cy="3724096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b="1" lang="en-US" sz="20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Technical Performance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Site Speed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Faster websites 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provide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better user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experience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affecting rankings 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conversion rates.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Security (HTTP</a:t>
            </a:r>
            <a:r>
              <a:rPr b="1" lang="en-US" sz="18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</a:t>
            </a: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Ensures </a:t>
            </a: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protection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builds trust with users, and is a ranking factor 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search engines.</a:t>
            </a:r>
            <a:endParaRPr/>
          </a:p>
        </p:txBody>
      </p:sp>
      <p:sp>
        <p:nvSpPr>
          <p:cNvPr id="484" name="Google Shape;484;p26"/>
          <p:cNvSpPr txBox="1"/>
          <p:nvPr/>
        </p:nvSpPr>
        <p:spPr>
          <a:xfrm>
            <a:off x="756745" y="572052"/>
            <a:ext cx="10554430" cy="492443"/>
          </a:xfrm>
          <a:prstGeom prst="rect">
            <a:avLst/>
          </a:prstGeom>
          <a:solidFill>
            <a:srgbClr val="CF00AA"/>
          </a:solidFill>
          <a:ln cap="flat" cmpd="sng" w="9525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Competitors’ Website Technical </a:t>
            </a:r>
            <a:r>
              <a:rPr b="1" lang="en-US" sz="26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Analysis, check these areas</a:t>
            </a:r>
            <a:endParaRPr/>
          </a:p>
        </p:txBody>
      </p:sp>
      <p:pic>
        <p:nvPicPr>
          <p:cNvPr descr="Search Engine Optimization SEO Logo" id="485" name="Google Shape;4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754" y="1475054"/>
            <a:ext cx="1191789" cy="9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7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2374710" y="848218"/>
            <a:ext cx="9173823" cy="51615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7"/>
          <p:cNvSpPr/>
          <p:nvPr/>
        </p:nvSpPr>
        <p:spPr>
          <a:xfrm flipH="1" rot="10800000">
            <a:off x="3005568" y="1390832"/>
            <a:ext cx="7914401" cy="4076338"/>
          </a:xfrm>
          <a:custGeom>
            <a:rect b="b" l="l" r="r" t="t"/>
            <a:pathLst>
              <a:path extrusionOk="0" h="4076338" w="7914401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8438097" y="5034712"/>
            <a:ext cx="1602908" cy="2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496" name="Google Shape;49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974" y="1510806"/>
            <a:ext cx="9624873" cy="4709019"/>
          </a:xfrm>
          <a:prstGeom prst="rect">
            <a:avLst/>
          </a:prstGeom>
          <a:noFill/>
          <a:ln cap="flat" cmpd="sng" w="2857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lack and red text on a white background&#10;&#10;Description automatically generated" id="497" name="Google Shape;4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7339" y="592397"/>
            <a:ext cx="2864679" cy="5870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7"/>
          <p:cNvSpPr/>
          <p:nvPr/>
        </p:nvSpPr>
        <p:spPr>
          <a:xfrm flipH="1">
            <a:off x="6442463" y="4157162"/>
            <a:ext cx="438441" cy="33872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F2726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7"/>
          <p:cNvSpPr/>
          <p:nvPr/>
        </p:nvSpPr>
        <p:spPr>
          <a:xfrm>
            <a:off x="5277021" y="4367203"/>
            <a:ext cx="1441197" cy="953354"/>
          </a:xfrm>
          <a:prstGeom prst="ellipse">
            <a:avLst/>
          </a:prstGeom>
          <a:noFill/>
          <a:ln cap="flat" cmpd="sng" w="28575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7"/>
          <p:cNvSpPr/>
          <p:nvPr/>
        </p:nvSpPr>
        <p:spPr>
          <a:xfrm>
            <a:off x="9186431" y="3698043"/>
            <a:ext cx="438441" cy="47366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7"/>
          <p:cNvSpPr/>
          <p:nvPr/>
        </p:nvSpPr>
        <p:spPr>
          <a:xfrm>
            <a:off x="8838207" y="4336218"/>
            <a:ext cx="1312922" cy="943705"/>
          </a:xfrm>
          <a:prstGeom prst="rect">
            <a:avLst/>
          </a:prstGeom>
          <a:noFill/>
          <a:ln cap="flat" cmpd="sng" w="28575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7"/>
          <p:cNvSpPr txBox="1"/>
          <p:nvPr/>
        </p:nvSpPr>
        <p:spPr>
          <a:xfrm>
            <a:off x="5431304" y="772547"/>
            <a:ext cx="3007065" cy="36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http://thaitogo.sg/12/Order</a:t>
            </a:r>
            <a:endParaRPr b="1" sz="18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7"/>
          <p:cNvSpPr txBox="1"/>
          <p:nvPr/>
        </p:nvSpPr>
        <p:spPr>
          <a:xfrm>
            <a:off x="8785344" y="838674"/>
            <a:ext cx="2597370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200" u="sng" cap="none" strike="noStrike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/>
              </a:rPr>
              <a:t>https://www.semrush.com/</a:t>
            </a:r>
            <a:endParaRPr b="1" sz="1200" u="none" cap="none" strike="noStrike">
              <a:solidFill>
                <a:srgbClr val="19191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4" name="Google Shape;504;p27"/>
          <p:cNvSpPr/>
          <p:nvPr/>
        </p:nvSpPr>
        <p:spPr>
          <a:xfrm>
            <a:off x="3584344" y="4379124"/>
            <a:ext cx="1232308" cy="900799"/>
          </a:xfrm>
          <a:prstGeom prst="ellipse">
            <a:avLst/>
          </a:prstGeom>
          <a:noFill/>
          <a:ln cap="flat" cmpd="sng" w="28575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7"/>
          <p:cNvSpPr/>
          <p:nvPr/>
        </p:nvSpPr>
        <p:spPr>
          <a:xfrm>
            <a:off x="3056795" y="4656107"/>
            <a:ext cx="405622" cy="42412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7"/>
          <p:cNvSpPr/>
          <p:nvPr/>
        </p:nvSpPr>
        <p:spPr>
          <a:xfrm>
            <a:off x="10473026" y="3798068"/>
            <a:ext cx="523194" cy="608200"/>
          </a:xfrm>
          <a:prstGeom prst="irregularSeal1">
            <a:avLst/>
          </a:prstGeom>
          <a:solidFill>
            <a:srgbClr val="CF00AA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8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514" name="Google Shape;51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452" y="1556075"/>
            <a:ext cx="9542402" cy="4696838"/>
          </a:xfrm>
          <a:prstGeom prst="rect">
            <a:avLst/>
          </a:prstGeom>
          <a:noFill/>
          <a:ln cap="flat" cmpd="sng" w="1905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28"/>
          <p:cNvSpPr/>
          <p:nvPr/>
        </p:nvSpPr>
        <p:spPr>
          <a:xfrm>
            <a:off x="5131636" y="3800152"/>
            <a:ext cx="352774" cy="28744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6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8"/>
          <p:cNvSpPr/>
          <p:nvPr/>
        </p:nvSpPr>
        <p:spPr>
          <a:xfrm>
            <a:off x="9411730" y="3195065"/>
            <a:ext cx="469249" cy="501650"/>
          </a:xfrm>
          <a:prstGeom prst="downArrow">
            <a:avLst>
              <a:gd fmla="val 50000" name="adj1"/>
              <a:gd fmla="val 44183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8"/>
          <p:cNvSpPr/>
          <p:nvPr/>
        </p:nvSpPr>
        <p:spPr>
          <a:xfrm>
            <a:off x="9238594" y="3800152"/>
            <a:ext cx="919772" cy="679416"/>
          </a:xfrm>
          <a:prstGeom prst="rect">
            <a:avLst/>
          </a:prstGeom>
          <a:noFill/>
          <a:ln cap="flat" cmpd="sng" w="3810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 orange elephant with red text&#10;&#10;Description automatically generated" id="518" name="Google Shape;51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1743" y="540584"/>
            <a:ext cx="1490166" cy="905867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8"/>
          <p:cNvSpPr/>
          <p:nvPr/>
        </p:nvSpPr>
        <p:spPr>
          <a:xfrm>
            <a:off x="5455207" y="3583252"/>
            <a:ext cx="1476535" cy="988338"/>
          </a:xfrm>
          <a:prstGeom prst="ellipse">
            <a:avLst/>
          </a:prstGeom>
          <a:noFill/>
          <a:ln cap="flat" cmpd="sng" w="28575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8"/>
          <p:cNvSpPr txBox="1"/>
          <p:nvPr/>
        </p:nvSpPr>
        <p:spPr>
          <a:xfrm>
            <a:off x="3857320" y="936399"/>
            <a:ext cx="34253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EF2726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https://www.thaiexpress.com.sg/</a:t>
            </a:r>
            <a:endParaRPr sz="1800">
              <a:solidFill>
                <a:srgbClr val="EF27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8"/>
          <p:cNvSpPr/>
          <p:nvPr/>
        </p:nvSpPr>
        <p:spPr>
          <a:xfrm flipH="1" rot="10800000">
            <a:off x="7446106" y="1000518"/>
            <a:ext cx="388281" cy="25438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8"/>
          <p:cNvSpPr txBox="1"/>
          <p:nvPr/>
        </p:nvSpPr>
        <p:spPr>
          <a:xfrm>
            <a:off x="8651773" y="1130919"/>
            <a:ext cx="2702027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400" u="sng" cap="none" strike="noStrike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/>
              </a:rPr>
              <a:t>https://www.semrush.com/</a:t>
            </a:r>
            <a:endParaRPr b="1" sz="1400" u="none" cap="none" strike="noStrike">
              <a:solidFill>
                <a:srgbClr val="19191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3" name="Google Shape;523;p28"/>
          <p:cNvSpPr/>
          <p:nvPr/>
        </p:nvSpPr>
        <p:spPr>
          <a:xfrm>
            <a:off x="3748245" y="3725793"/>
            <a:ext cx="1232308" cy="839271"/>
          </a:xfrm>
          <a:prstGeom prst="ellipse">
            <a:avLst/>
          </a:prstGeom>
          <a:noFill/>
          <a:ln cap="flat" cmpd="sng" w="28575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" name="Google Shape;525;p28"/>
          <p:cNvSpPr/>
          <p:nvPr/>
        </p:nvSpPr>
        <p:spPr>
          <a:xfrm>
            <a:off x="3718976" y="803504"/>
            <a:ext cx="824459" cy="683109"/>
          </a:xfrm>
          <a:prstGeom prst="ellipse">
            <a:avLst/>
          </a:prstGeom>
          <a:noFill/>
          <a:ln cap="flat" cmpd="sng" w="38100">
            <a:solidFill>
              <a:srgbClr val="FFB3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8"/>
          <p:cNvSpPr/>
          <p:nvPr/>
        </p:nvSpPr>
        <p:spPr>
          <a:xfrm>
            <a:off x="3213733" y="3930371"/>
            <a:ext cx="434527" cy="418978"/>
          </a:xfrm>
          <a:prstGeom prst="rightArrow">
            <a:avLst>
              <a:gd fmla="val 50000" name="adj1"/>
              <a:gd fmla="val 34077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9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533" name="Google Shape;5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908" y="1390436"/>
            <a:ext cx="9598184" cy="467211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lack background with white text&#10;&#10;Description automatically generated" id="534" name="Google Shape;53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0195" y="252061"/>
            <a:ext cx="3590073" cy="1040292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9"/>
          <p:cNvSpPr/>
          <p:nvPr/>
        </p:nvSpPr>
        <p:spPr>
          <a:xfrm>
            <a:off x="4742890" y="4390728"/>
            <a:ext cx="1847096" cy="71632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9"/>
          <p:cNvSpPr/>
          <p:nvPr/>
        </p:nvSpPr>
        <p:spPr>
          <a:xfrm>
            <a:off x="5966156" y="4097443"/>
            <a:ext cx="359941" cy="29328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6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9"/>
          <p:cNvSpPr/>
          <p:nvPr/>
        </p:nvSpPr>
        <p:spPr>
          <a:xfrm>
            <a:off x="8589810" y="4370295"/>
            <a:ext cx="866523" cy="716325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8843100" y="3801979"/>
            <a:ext cx="359941" cy="47928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FD06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9"/>
          <p:cNvSpPr txBox="1"/>
          <p:nvPr/>
        </p:nvSpPr>
        <p:spPr>
          <a:xfrm>
            <a:off x="5058704" y="728383"/>
            <a:ext cx="40410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https://sanookkitchen.org/about/</a:t>
            </a:r>
            <a:endParaRPr b="1" sz="20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9"/>
          <p:cNvSpPr/>
          <p:nvPr/>
        </p:nvSpPr>
        <p:spPr>
          <a:xfrm flipH="1" rot="10800000">
            <a:off x="7079233" y="1053239"/>
            <a:ext cx="508601" cy="33719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9"/>
          <p:cNvSpPr txBox="1"/>
          <p:nvPr/>
        </p:nvSpPr>
        <p:spPr>
          <a:xfrm>
            <a:off x="8904855" y="793495"/>
            <a:ext cx="2912677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200" u="sng" cap="none" strike="noStrike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/>
              </a:rPr>
              <a:t>https://www.semrush.com/</a:t>
            </a:r>
            <a:endParaRPr b="1" sz="1200" u="none" cap="none" strike="noStrike">
              <a:solidFill>
                <a:srgbClr val="19191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2" name="Google Shape;542;p29"/>
          <p:cNvSpPr/>
          <p:nvPr/>
        </p:nvSpPr>
        <p:spPr>
          <a:xfrm>
            <a:off x="3230698" y="4311347"/>
            <a:ext cx="1215711" cy="716325"/>
          </a:xfrm>
          <a:prstGeom prst="ellipse">
            <a:avLst/>
          </a:prstGeom>
          <a:noFill/>
          <a:ln cap="flat" cmpd="sng" w="28575">
            <a:solidFill>
              <a:srgbClr val="EF27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4980292" y="643004"/>
            <a:ext cx="1027566" cy="635242"/>
          </a:xfrm>
          <a:prstGeom prst="ellipse">
            <a:avLst/>
          </a:prstGeom>
          <a:noFill/>
          <a:ln cap="flat" cmpd="sng" w="3810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9"/>
          <p:cNvSpPr/>
          <p:nvPr/>
        </p:nvSpPr>
        <p:spPr>
          <a:xfrm>
            <a:off x="2676836" y="4457448"/>
            <a:ext cx="405622" cy="42412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33F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1024759" y="835572"/>
            <a:ext cx="7757025" cy="5171090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3608381" y="1136559"/>
            <a:ext cx="4616021" cy="1495681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4049901" y="1365332"/>
            <a:ext cx="4018663" cy="114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2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Core Services 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292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&amp; Biz Persona</a:t>
            </a:r>
            <a:endParaRPr b="0" i="0" sz="4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130" name="Google Shape;1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519072" y="1552578"/>
            <a:ext cx="1365505" cy="99541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1967695" y="2746859"/>
            <a:ext cx="6608744" cy="3086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8130" lvl="0" marL="33375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•"/>
            </a:pPr>
            <a:r>
              <a:rPr b="1" lang="en-US" sz="20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#1  Online  Orders and Delivery</a:t>
            </a:r>
            <a:endParaRPr/>
          </a:p>
          <a:p>
            <a:pPr indent="-278130" lvl="1" marL="6675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Nearby and Island Wide  </a:t>
            </a:r>
            <a:endParaRPr/>
          </a:p>
          <a:p>
            <a:pPr indent="0" lvl="0" marL="6675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8130" lvl="0" marL="33375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en-US" sz="20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#2. In-Restaurant Dining</a:t>
            </a:r>
            <a:endParaRPr/>
          </a:p>
          <a:p>
            <a:pPr indent="-278130" lvl="1" marL="6675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Nearby residents and office workers</a:t>
            </a:r>
            <a:endParaRPr/>
          </a:p>
          <a:p>
            <a:pPr indent="-125729" lvl="0" marL="33375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None/>
            </a:pPr>
            <a:r>
              <a:t/>
            </a:r>
            <a:endParaRPr sz="2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8130" lvl="0" marL="33375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•"/>
            </a:pPr>
            <a:r>
              <a:rPr b="1" lang="en-US" sz="20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#3 In-Restaurant - 40 seaters Catering</a:t>
            </a:r>
            <a:endParaRPr/>
          </a:p>
          <a:p>
            <a:pPr indent="-278130" lvl="1" marL="6675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Special for customers looking to host events or small parties for at least 20 persons.</a:t>
            </a:r>
            <a:endParaRPr/>
          </a:p>
          <a:p>
            <a:pPr indent="0" lvl="0" marL="6675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No photo description available." id="132" name="Google Shape;13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7637" y="3787810"/>
            <a:ext cx="1886452" cy="2092302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ntree Kibbles: Thai The Dine-In [Thai To Go Restaurant Outfit ..." id="133" name="Google Shape;13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7637" y="1577397"/>
            <a:ext cx="1886452" cy="2109686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30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30"/>
          <p:cNvSpPr/>
          <p:nvPr/>
        </p:nvSpPr>
        <p:spPr>
          <a:xfrm>
            <a:off x="2374710" y="848218"/>
            <a:ext cx="9173823" cy="51615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0"/>
          <p:cNvSpPr/>
          <p:nvPr/>
        </p:nvSpPr>
        <p:spPr>
          <a:xfrm flipH="1" rot="10800000">
            <a:off x="3005568" y="1390832"/>
            <a:ext cx="7914401" cy="4076338"/>
          </a:xfrm>
          <a:custGeom>
            <a:rect b="b" l="l" r="r" t="t"/>
            <a:pathLst>
              <a:path extrusionOk="0" h="4076338" w="7914401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0"/>
          <p:cNvSpPr/>
          <p:nvPr/>
        </p:nvSpPr>
        <p:spPr>
          <a:xfrm>
            <a:off x="8438097" y="5034712"/>
            <a:ext cx="1602908" cy="2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0"/>
          <p:cNvSpPr txBox="1"/>
          <p:nvPr/>
        </p:nvSpPr>
        <p:spPr>
          <a:xfrm>
            <a:off x="643467" y="1266181"/>
            <a:ext cx="5314882" cy="4278094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1. </a:t>
            </a:r>
            <a:r>
              <a:rPr b="1" lang="en-US" sz="20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SEO and Visibility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Keywords and Optimization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Effective use of keywords 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</a:t>
            </a:r>
            <a:r>
              <a:rPr b="1" lang="en-US" sz="1800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improve 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website's visibility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on search engines,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r>
              <a:rPr b="1" lang="en-US" sz="1800">
                <a:solidFill>
                  <a:srgbClr val="67005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driving more organic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traffic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Backlink Profile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</a:t>
            </a: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strong backlink profile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enhance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domain authority 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improve search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engine rankings.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6" name="Google Shape;556;p30"/>
          <p:cNvSpPr txBox="1"/>
          <p:nvPr/>
        </p:nvSpPr>
        <p:spPr>
          <a:xfrm>
            <a:off x="6110749" y="1546396"/>
            <a:ext cx="5200426" cy="3724096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b="1" lang="en-US" sz="20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Technical Performance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Site Speed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Faster websites 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provide 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better user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experience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affecting rankings 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conversion rates.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Security (HTTP</a:t>
            </a:r>
            <a:r>
              <a:rPr b="1" lang="en-US" sz="18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</a:t>
            </a: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Ensures </a:t>
            </a: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protection</a:t>
            </a:r>
            <a:r>
              <a:rPr b="1" lang="en-US" sz="1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builds trust with users, and is a ranking factor 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search engines.</a:t>
            </a:r>
            <a:endParaRPr/>
          </a:p>
        </p:txBody>
      </p:sp>
      <p:sp>
        <p:nvSpPr>
          <p:cNvPr id="557" name="Google Shape;557;p30"/>
          <p:cNvSpPr txBox="1"/>
          <p:nvPr/>
        </p:nvSpPr>
        <p:spPr>
          <a:xfrm>
            <a:off x="1294106" y="560129"/>
            <a:ext cx="9371392" cy="523220"/>
          </a:xfrm>
          <a:prstGeom prst="rect">
            <a:avLst/>
          </a:prstGeom>
          <a:solidFill>
            <a:srgbClr val="CF00A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</a:t>
            </a:r>
            <a:r>
              <a:rPr b="1" lang="en-US" sz="28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Website</a:t>
            </a:r>
            <a:r>
              <a:rPr b="1" lang="en-US" sz="26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Analysis, the critical technical areas are:</a:t>
            </a:r>
            <a:endParaRPr/>
          </a:p>
        </p:txBody>
      </p:sp>
      <p:pic>
        <p:nvPicPr>
          <p:cNvPr descr="Search Engine Optimization SEO Logo" id="558" name="Google Shape;5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754" y="1475054"/>
            <a:ext cx="1191789" cy="9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31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31"/>
          <p:cNvSpPr/>
          <p:nvPr/>
        </p:nvSpPr>
        <p:spPr>
          <a:xfrm>
            <a:off x="2374710" y="848218"/>
            <a:ext cx="9173823" cy="51615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31"/>
          <p:cNvSpPr/>
          <p:nvPr/>
        </p:nvSpPr>
        <p:spPr>
          <a:xfrm flipH="1" rot="10800000">
            <a:off x="3005568" y="1390832"/>
            <a:ext cx="7914401" cy="4076338"/>
          </a:xfrm>
          <a:custGeom>
            <a:rect b="b" l="l" r="r" t="t"/>
            <a:pathLst>
              <a:path extrusionOk="0" h="4076338" w="7914401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31"/>
          <p:cNvSpPr/>
          <p:nvPr/>
        </p:nvSpPr>
        <p:spPr>
          <a:xfrm>
            <a:off x="8438097" y="5034712"/>
            <a:ext cx="1602908" cy="2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" id="570" name="Google Shape;5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495" y="696957"/>
            <a:ext cx="5534281" cy="2580781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571" name="Google Shape;57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340" y="3428999"/>
            <a:ext cx="5533436" cy="280737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web page&#10;&#10;Description automatically generated" id="572" name="Google Shape;57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6068" y="930303"/>
            <a:ext cx="4824249" cy="5289522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3" name="Google Shape;573;p31"/>
          <p:cNvSpPr txBox="1"/>
          <p:nvPr/>
        </p:nvSpPr>
        <p:spPr>
          <a:xfrm>
            <a:off x="1777038" y="186133"/>
            <a:ext cx="30347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http://thaitogo.sg/12/Order</a:t>
            </a:r>
            <a:endParaRPr b="1" sz="18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1"/>
          <p:cNvSpPr txBox="1"/>
          <p:nvPr/>
        </p:nvSpPr>
        <p:spPr>
          <a:xfrm>
            <a:off x="3499945" y="1731764"/>
            <a:ext cx="2908037" cy="44387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1"/>
          <p:cNvSpPr txBox="1"/>
          <p:nvPr/>
        </p:nvSpPr>
        <p:spPr>
          <a:xfrm>
            <a:off x="7662658" y="480499"/>
            <a:ext cx="3034769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400" u="sng" cap="none" strike="noStrike">
                <a:solidFill>
                  <a:srgbClr val="048BBF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https://www.semrush.com/</a:t>
            </a:r>
            <a:endParaRPr b="1" sz="1400" u="none" cap="none" strike="noStrike">
              <a:solidFill>
                <a:srgbClr val="048BB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6" name="Google Shape;576;p31"/>
          <p:cNvSpPr/>
          <p:nvPr/>
        </p:nvSpPr>
        <p:spPr>
          <a:xfrm>
            <a:off x="6393162" y="1739363"/>
            <a:ext cx="585661" cy="40474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FFB3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1"/>
          <p:cNvSpPr/>
          <p:nvPr/>
        </p:nvSpPr>
        <p:spPr>
          <a:xfrm>
            <a:off x="3263462" y="3815255"/>
            <a:ext cx="2601310" cy="2310820"/>
          </a:xfrm>
          <a:prstGeom prst="flowChartAlternateProcess">
            <a:avLst/>
          </a:prstGeom>
          <a:noFill/>
          <a:ln cap="flat" cmpd="sng" w="5715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1"/>
          <p:cNvSpPr/>
          <p:nvPr/>
        </p:nvSpPr>
        <p:spPr>
          <a:xfrm>
            <a:off x="6027240" y="4157485"/>
            <a:ext cx="585661" cy="40474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FFB35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web page&#10;&#10;Description automatically generated" id="584" name="Google Shape;58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939" y="1532443"/>
            <a:ext cx="6314516" cy="4823907"/>
          </a:xfrm>
          <a:prstGeom prst="rect">
            <a:avLst/>
          </a:prstGeom>
          <a:noFill/>
          <a:ln cap="flat" cmpd="sng" w="2857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585" name="Google Shape;58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5293" y="705408"/>
            <a:ext cx="4829849" cy="5605081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6" name="Google Shape;586;p32"/>
          <p:cNvSpPr/>
          <p:nvPr/>
        </p:nvSpPr>
        <p:spPr>
          <a:xfrm>
            <a:off x="617033" y="2026169"/>
            <a:ext cx="2875648" cy="148692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arch Engine Optimization SEO Logo" id="587" name="Google Shape;58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425" y="236516"/>
            <a:ext cx="1328935" cy="107123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2"/>
          <p:cNvSpPr txBox="1"/>
          <p:nvPr/>
        </p:nvSpPr>
        <p:spPr>
          <a:xfrm>
            <a:off x="920161" y="585320"/>
            <a:ext cx="3294993" cy="52322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</a:t>
            </a:r>
            <a:endParaRPr b="1" sz="28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32"/>
          <p:cNvSpPr/>
          <p:nvPr/>
        </p:nvSpPr>
        <p:spPr>
          <a:xfrm>
            <a:off x="7078717" y="1545021"/>
            <a:ext cx="4869344" cy="196806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2"/>
          <p:cNvSpPr/>
          <p:nvPr/>
        </p:nvSpPr>
        <p:spPr>
          <a:xfrm>
            <a:off x="7073467" y="4046496"/>
            <a:ext cx="4869344" cy="210609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2"/>
          <p:cNvSpPr/>
          <p:nvPr/>
        </p:nvSpPr>
        <p:spPr>
          <a:xfrm>
            <a:off x="3120253" y="1307751"/>
            <a:ext cx="561887" cy="71841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2857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2"/>
          <p:cNvSpPr txBox="1"/>
          <p:nvPr/>
        </p:nvSpPr>
        <p:spPr>
          <a:xfrm>
            <a:off x="7382214" y="239585"/>
            <a:ext cx="2597370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200" u="sng" cap="none" strike="noStrike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7"/>
              </a:rPr>
              <a:t>https://www.semrush.com/</a:t>
            </a:r>
            <a:endParaRPr b="1" sz="1200" u="none" cap="none" strike="noStrike">
              <a:solidFill>
                <a:srgbClr val="19191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3" name="Google Shape;593;p32"/>
          <p:cNvSpPr/>
          <p:nvPr/>
        </p:nvSpPr>
        <p:spPr>
          <a:xfrm>
            <a:off x="11332224" y="2381672"/>
            <a:ext cx="748180" cy="54127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32"/>
          <p:cNvSpPr/>
          <p:nvPr/>
        </p:nvSpPr>
        <p:spPr>
          <a:xfrm>
            <a:off x="11332224" y="4898899"/>
            <a:ext cx="748180" cy="54127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32"/>
          <p:cNvSpPr/>
          <p:nvPr/>
        </p:nvSpPr>
        <p:spPr>
          <a:xfrm>
            <a:off x="7073467" y="555398"/>
            <a:ext cx="4400778" cy="889007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32"/>
          <p:cNvSpPr/>
          <p:nvPr/>
        </p:nvSpPr>
        <p:spPr>
          <a:xfrm>
            <a:off x="11485611" y="538591"/>
            <a:ext cx="614205" cy="57499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B05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2"/>
          <p:cNvSpPr/>
          <p:nvPr/>
        </p:nvSpPr>
        <p:spPr>
          <a:xfrm>
            <a:off x="803394" y="236516"/>
            <a:ext cx="1586926" cy="130850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32"/>
          <p:cNvSpPr/>
          <p:nvPr/>
        </p:nvSpPr>
        <p:spPr>
          <a:xfrm>
            <a:off x="6960301" y="4994097"/>
            <a:ext cx="4169003" cy="130850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33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33"/>
          <p:cNvSpPr/>
          <p:nvPr/>
        </p:nvSpPr>
        <p:spPr>
          <a:xfrm>
            <a:off x="2374710" y="848218"/>
            <a:ext cx="9173823" cy="51615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3"/>
          <p:cNvSpPr/>
          <p:nvPr/>
        </p:nvSpPr>
        <p:spPr>
          <a:xfrm flipH="1" rot="10800000">
            <a:off x="3005568" y="1390832"/>
            <a:ext cx="7914401" cy="4076338"/>
          </a:xfrm>
          <a:custGeom>
            <a:rect b="b" l="l" r="r" t="t"/>
            <a:pathLst>
              <a:path extrusionOk="0" h="4076338" w="7914401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33"/>
          <p:cNvSpPr/>
          <p:nvPr/>
        </p:nvSpPr>
        <p:spPr>
          <a:xfrm>
            <a:off x="8438097" y="5034712"/>
            <a:ext cx="1602908" cy="2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Description automatically generated" id="609" name="Google Shape;6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511" y="3654651"/>
            <a:ext cx="5310574" cy="2495439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610" name="Google Shape;6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963" y="707909"/>
            <a:ext cx="5398122" cy="2753101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611" name="Google Shape;61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5596" y="3582549"/>
            <a:ext cx="5438655" cy="2417425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612" name="Google Shape;61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6128" y="701629"/>
            <a:ext cx="5398123" cy="2675557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p33"/>
          <p:cNvSpPr txBox="1"/>
          <p:nvPr/>
        </p:nvSpPr>
        <p:spPr>
          <a:xfrm>
            <a:off x="7570554" y="272482"/>
            <a:ext cx="3007065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400" u="sng" cap="none" strike="noStrike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7"/>
              </a:rPr>
              <a:t>https://www.semrush.com/</a:t>
            </a:r>
            <a:endParaRPr b="1" sz="1400" u="none" cap="none" strike="noStrike">
              <a:solidFill>
                <a:srgbClr val="19191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4" name="Google Shape;614;p33"/>
          <p:cNvSpPr txBox="1"/>
          <p:nvPr/>
        </p:nvSpPr>
        <p:spPr>
          <a:xfrm>
            <a:off x="1899553" y="206915"/>
            <a:ext cx="3007065" cy="36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http://thaitogo.sg/12/Order</a:t>
            </a:r>
            <a:endParaRPr b="1" sz="18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3"/>
          <p:cNvSpPr txBox="1"/>
          <p:nvPr/>
        </p:nvSpPr>
        <p:spPr>
          <a:xfrm>
            <a:off x="1161666" y="1432212"/>
            <a:ext cx="3935533" cy="44387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3"/>
          <p:cNvSpPr/>
          <p:nvPr/>
        </p:nvSpPr>
        <p:spPr>
          <a:xfrm>
            <a:off x="643467" y="2841277"/>
            <a:ext cx="2362101" cy="3168505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3"/>
          <p:cNvSpPr/>
          <p:nvPr/>
        </p:nvSpPr>
        <p:spPr>
          <a:xfrm>
            <a:off x="11106981" y="1990399"/>
            <a:ext cx="568823" cy="54127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33"/>
          <p:cNvSpPr/>
          <p:nvPr/>
        </p:nvSpPr>
        <p:spPr>
          <a:xfrm>
            <a:off x="6873766" y="3842443"/>
            <a:ext cx="4614959" cy="2417424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3"/>
          <p:cNvSpPr/>
          <p:nvPr/>
        </p:nvSpPr>
        <p:spPr>
          <a:xfrm>
            <a:off x="11353800" y="4535380"/>
            <a:ext cx="479232" cy="54127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3"/>
          <p:cNvSpPr/>
          <p:nvPr/>
        </p:nvSpPr>
        <p:spPr>
          <a:xfrm>
            <a:off x="2134289" y="6064956"/>
            <a:ext cx="608972" cy="49152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34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34"/>
          <p:cNvSpPr txBox="1"/>
          <p:nvPr/>
        </p:nvSpPr>
        <p:spPr>
          <a:xfrm>
            <a:off x="3046686" y="3244334"/>
            <a:ext cx="60933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628" name="Google Shape;62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649" y="190047"/>
            <a:ext cx="6370399" cy="3054287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629" name="Google Shape;62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648" y="3494521"/>
            <a:ext cx="6370399" cy="3054287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630" name="Google Shape;63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4939" y="1116245"/>
            <a:ext cx="5268622" cy="3162741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1" name="Google Shape;631;p34"/>
          <p:cNvSpPr/>
          <p:nvPr/>
        </p:nvSpPr>
        <p:spPr>
          <a:xfrm>
            <a:off x="282649" y="190048"/>
            <a:ext cx="2886219" cy="550931"/>
          </a:xfrm>
          <a:prstGeom prst="ellipse">
            <a:avLst/>
          </a:prstGeom>
          <a:noFill/>
          <a:ln cap="flat" cmpd="sng" w="57150">
            <a:solidFill>
              <a:srgbClr val="FF38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34"/>
          <p:cNvSpPr/>
          <p:nvPr/>
        </p:nvSpPr>
        <p:spPr>
          <a:xfrm>
            <a:off x="5864772" y="740979"/>
            <a:ext cx="409904" cy="4529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34"/>
          <p:cNvSpPr/>
          <p:nvPr/>
        </p:nvSpPr>
        <p:spPr>
          <a:xfrm>
            <a:off x="5108027" y="1256982"/>
            <a:ext cx="1418897" cy="167816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4"/>
          <p:cNvSpPr/>
          <p:nvPr/>
        </p:nvSpPr>
        <p:spPr>
          <a:xfrm>
            <a:off x="9821922" y="3429000"/>
            <a:ext cx="457195" cy="512374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6906141" y="529568"/>
            <a:ext cx="466626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 u="sng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https://freetools.seobility.net/en/seocheck/thaitogo.sg</a:t>
            </a:r>
            <a:endParaRPr b="1" sz="15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7" name="Google Shape;637;p34"/>
          <p:cNvSpPr/>
          <p:nvPr/>
        </p:nvSpPr>
        <p:spPr>
          <a:xfrm>
            <a:off x="4690241" y="4131982"/>
            <a:ext cx="409904" cy="45293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270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34"/>
          <p:cNvSpPr/>
          <p:nvPr/>
        </p:nvSpPr>
        <p:spPr>
          <a:xfrm>
            <a:off x="6935695" y="3376541"/>
            <a:ext cx="2744335" cy="564833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35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35"/>
          <p:cNvSpPr txBox="1"/>
          <p:nvPr/>
        </p:nvSpPr>
        <p:spPr>
          <a:xfrm>
            <a:off x="3046686" y="3244334"/>
            <a:ext cx="60933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646" name="Google Shape;64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69" y="178903"/>
            <a:ext cx="6210662" cy="3434764"/>
          </a:xfrm>
          <a:prstGeom prst="rect">
            <a:avLst/>
          </a:prstGeom>
          <a:noFill/>
          <a:ln cap="flat" cmpd="sng" w="3810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647" name="Google Shape;64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670" y="3792570"/>
            <a:ext cx="6210662" cy="2939306"/>
          </a:xfrm>
          <a:prstGeom prst="rect">
            <a:avLst/>
          </a:prstGeom>
          <a:noFill/>
          <a:ln cap="flat" cmpd="sng" w="38100">
            <a:solidFill>
              <a:srgbClr val="D43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648" name="Google Shape;64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4000" y="1114976"/>
            <a:ext cx="5405291" cy="3434764"/>
          </a:xfrm>
          <a:prstGeom prst="rect">
            <a:avLst/>
          </a:prstGeom>
          <a:noFill/>
          <a:ln cap="flat" cmpd="sng" w="38100">
            <a:solidFill>
              <a:srgbClr val="D43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9" name="Google Shape;649;p35"/>
          <p:cNvSpPr/>
          <p:nvPr/>
        </p:nvSpPr>
        <p:spPr>
          <a:xfrm>
            <a:off x="265211" y="207931"/>
            <a:ext cx="2521532" cy="546311"/>
          </a:xfrm>
          <a:prstGeom prst="rect">
            <a:avLst/>
          </a:prstGeom>
          <a:noFill/>
          <a:ln cap="flat" cmpd="sng" w="28575">
            <a:solidFill>
              <a:srgbClr val="FFA2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5"/>
          <p:cNvSpPr/>
          <p:nvPr/>
        </p:nvSpPr>
        <p:spPr>
          <a:xfrm>
            <a:off x="4965015" y="1371604"/>
            <a:ext cx="1314916" cy="1434662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35"/>
          <p:cNvSpPr/>
          <p:nvPr/>
        </p:nvSpPr>
        <p:spPr>
          <a:xfrm>
            <a:off x="6810703" y="3792570"/>
            <a:ext cx="2743200" cy="57447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5"/>
          <p:cNvSpPr/>
          <p:nvPr/>
        </p:nvSpPr>
        <p:spPr>
          <a:xfrm>
            <a:off x="9786379" y="3792570"/>
            <a:ext cx="506534" cy="612929"/>
          </a:xfrm>
          <a:prstGeom prst="irregularSeal1">
            <a:avLst/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5"/>
          <p:cNvSpPr txBox="1"/>
          <p:nvPr/>
        </p:nvSpPr>
        <p:spPr>
          <a:xfrm>
            <a:off x="6893496" y="527195"/>
            <a:ext cx="45049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D439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thaiexpress.com.sg | Website SEO Review | Seobility.net</a:t>
            </a:r>
            <a:endParaRPr b="1" sz="1400">
              <a:solidFill>
                <a:srgbClr val="D439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5" name="Google Shape;655;p35"/>
          <p:cNvSpPr/>
          <p:nvPr/>
        </p:nvSpPr>
        <p:spPr>
          <a:xfrm>
            <a:off x="5622473" y="699170"/>
            <a:ext cx="457200" cy="54631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733F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6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3046686" y="3244334"/>
            <a:ext cx="60933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663" name="Google Shape;6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54" y="264862"/>
            <a:ext cx="5938345" cy="316413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664" name="Google Shape;66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654" y="3657600"/>
            <a:ext cx="5938345" cy="290638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665" name="Google Shape;66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3653" y="1366095"/>
            <a:ext cx="5602015" cy="316413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6" name="Google Shape;666;p36"/>
          <p:cNvSpPr/>
          <p:nvPr/>
        </p:nvSpPr>
        <p:spPr>
          <a:xfrm>
            <a:off x="157654" y="294016"/>
            <a:ext cx="3026980" cy="308235"/>
          </a:xfrm>
          <a:prstGeom prst="rect">
            <a:avLst/>
          </a:prstGeom>
          <a:noFill/>
          <a:ln cap="flat" cmpd="sng" w="28575">
            <a:solidFill>
              <a:srgbClr val="D43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BC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36"/>
          <p:cNvSpPr/>
          <p:nvPr/>
        </p:nvSpPr>
        <p:spPr>
          <a:xfrm>
            <a:off x="4602405" y="1166648"/>
            <a:ext cx="1314916" cy="1434662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6"/>
          <p:cNvSpPr/>
          <p:nvPr/>
        </p:nvSpPr>
        <p:spPr>
          <a:xfrm>
            <a:off x="5460121" y="691742"/>
            <a:ext cx="457200" cy="45293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733F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6510039" y="707181"/>
            <a:ext cx="52037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https://freetools.seobility.net/en/seocheck/sanookitchen.com.sg</a:t>
            </a:r>
            <a:endParaRPr b="1"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36"/>
          <p:cNvSpPr/>
          <p:nvPr/>
        </p:nvSpPr>
        <p:spPr>
          <a:xfrm>
            <a:off x="7283669" y="3855634"/>
            <a:ext cx="2019297" cy="401056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36"/>
          <p:cNvSpPr/>
          <p:nvPr/>
        </p:nvSpPr>
        <p:spPr>
          <a:xfrm>
            <a:off x="9460620" y="3972911"/>
            <a:ext cx="506534" cy="401056"/>
          </a:xfrm>
          <a:prstGeom prst="irregularSeal1">
            <a:avLst/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37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7"/>
          <p:cNvSpPr/>
          <p:nvPr/>
        </p:nvSpPr>
        <p:spPr>
          <a:xfrm>
            <a:off x="1277008" y="914400"/>
            <a:ext cx="9230470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7"/>
          <p:cNvSpPr/>
          <p:nvPr/>
        </p:nvSpPr>
        <p:spPr>
          <a:xfrm>
            <a:off x="2710676" y="1307023"/>
            <a:ext cx="6212598" cy="1852061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37"/>
          <p:cNvSpPr txBox="1"/>
          <p:nvPr/>
        </p:nvSpPr>
        <p:spPr>
          <a:xfrm>
            <a:off x="3022966" y="1514185"/>
            <a:ext cx="5979136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Competitive Analysis  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40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Social Media</a:t>
            </a:r>
            <a:endParaRPr b="0" i="0" sz="4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682" name="Google Shape;68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1922629" y="1938719"/>
            <a:ext cx="1053931" cy="96832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ee related image detail. redes sociales Template | PosterMyWall" id="684" name="Google Shape;68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7167" y="3591256"/>
            <a:ext cx="2998033" cy="144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38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38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8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8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8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38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96" name="Google Shape;696;p38"/>
          <p:cNvGraphicFramePr/>
          <p:nvPr/>
        </p:nvGraphicFramePr>
        <p:xfrm>
          <a:off x="63065" y="60429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{8368D9FF-D55F-4230-9793-C3F3D52B6221}</a:tableStyleId>
              </a:tblPr>
              <a:tblGrid>
                <a:gridCol w="1635100"/>
                <a:gridCol w="4028175"/>
                <a:gridCol w="6350050"/>
              </a:tblGrid>
              <a:tr h="44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200" u="sng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Category</a:t>
                      </a:r>
                      <a:endParaRPr b="1" sz="1200" u="sng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200" u="sng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Critical Area to Look at</a:t>
                      </a:r>
                      <a:endParaRPr b="1" sz="1200" u="sng" cap="none" strike="noStrike">
                        <a:solidFill>
                          <a:srgbClr val="FF000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200" u="sng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Why It Is Important</a:t>
                      </a:r>
                      <a:endParaRPr b="1" sz="1200" u="sng" cap="none" strike="noStrike">
                        <a:solidFill>
                          <a:srgbClr val="FF000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92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1. </a:t>
                      </a: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Audience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Engagement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Likes, shares, comments, and reactions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Follower growth rate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Understanding engagement helps gauge content resonance and audience growth strategies. It indicates what type of content generates interaction and can inform your content strategy.</a:t>
                      </a:r>
                      <a:endParaRPr b="1" sz="10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978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2</a:t>
                      </a: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. Content Strategy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Types of content posted (videos, images, live streams, etc.)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Frequency and timing of posts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Identifying the content mix and posting schedule can reveal what keeps the audience engaged and when they are most active, helping to optimize your content strategy.</a:t>
                      </a:r>
                      <a:endParaRPr b="1" sz="10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978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3. Advertising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C0C0C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Ad formats used (carousel, video, etc.)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C0C0C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Targeting strategies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C0C0C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Estimated ad spend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Analyzing competitors' ads provides insight into creative strategies and audience targeting, offering clues to effective advertising practices and budget allocation.</a:t>
                      </a:r>
                      <a:endParaRPr b="1" sz="10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69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4</a:t>
                      </a: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. Engagement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Tactics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Contests, giveaways, polls, etc.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Use of Facebook Stories and Groups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Special engagement tactics can significantly increase interaction and loyalty. Understanding these can help in crafting compelling campaigns.</a:t>
                      </a:r>
                      <a:endParaRPr b="1" sz="10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850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5. </a:t>
                      </a: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User Interaction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Response time to comments and messages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Type of responses (personalized vs. automated)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Prompt and effective communication builds trust and community. Observing how competitors manage interactions can improve your customer service approach.</a:t>
                      </a:r>
                      <a:endParaRPr b="1" sz="10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840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6. Performance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 Metrics</a:t>
                      </a:r>
                      <a:endParaRPr b="1" sz="10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C0C0C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Engagement rate- Click-through rate (CTR) for ads</a:t>
                      </a:r>
                      <a:endParaRPr b="1" sz="1000" u="none" cap="none" strike="noStrike">
                        <a:solidFill>
                          <a:srgbClr val="0C0C0C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C0C0C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Conversion rate</a:t>
                      </a:r>
                      <a:endParaRPr b="1" sz="1000" u="none" cap="none" strike="noStrike">
                        <a:solidFill>
                          <a:srgbClr val="0C0C0C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Metrics offer a direct comparison of effectiveness. Analyzing these can help in setting realistic performance goals and refining your marketing strategies.</a:t>
                      </a:r>
                      <a:endParaRPr b="1" sz="10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90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7. </a:t>
                      </a: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Branding and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Positioning</a:t>
                      </a:r>
                      <a:endParaRPr b="1" sz="9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</a:t>
                      </a: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Tone of voice</a:t>
                      </a:r>
                      <a:endParaRPr b="1" sz="10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- Visual branding in content and ads</a:t>
                      </a:r>
                      <a:endParaRPr b="1" sz="10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The way competitors position themselves and communicate can provide insights into market expectations and opportunities for differentiation.</a:t>
                      </a:r>
                      <a:endParaRPr b="1" sz="10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</a:tbl>
          </a:graphicData>
        </a:graphic>
      </p:graphicFrame>
      <p:sp>
        <p:nvSpPr>
          <p:cNvPr id="697" name="Google Shape;69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8" name="Google Shape;698;p38"/>
          <p:cNvSpPr/>
          <p:nvPr/>
        </p:nvSpPr>
        <p:spPr>
          <a:xfrm flipH="1" rot="10800000">
            <a:off x="4987127" y="903986"/>
            <a:ext cx="508601" cy="43208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F2726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38"/>
          <p:cNvSpPr/>
          <p:nvPr/>
        </p:nvSpPr>
        <p:spPr>
          <a:xfrm flipH="1" rot="10800000">
            <a:off x="4987126" y="1842425"/>
            <a:ext cx="508601" cy="43208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F2726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38"/>
          <p:cNvSpPr/>
          <p:nvPr/>
        </p:nvSpPr>
        <p:spPr>
          <a:xfrm flipH="1" rot="10800000">
            <a:off x="5113251" y="4151402"/>
            <a:ext cx="498118" cy="43208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F2726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38"/>
          <p:cNvSpPr/>
          <p:nvPr/>
        </p:nvSpPr>
        <p:spPr>
          <a:xfrm flipH="1" rot="10800000">
            <a:off x="5102767" y="6017036"/>
            <a:ext cx="508601" cy="43208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F2726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39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39"/>
          <p:cNvSpPr/>
          <p:nvPr/>
        </p:nvSpPr>
        <p:spPr>
          <a:xfrm>
            <a:off x="2374710" y="848218"/>
            <a:ext cx="9173823" cy="51615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9"/>
          <p:cNvSpPr/>
          <p:nvPr/>
        </p:nvSpPr>
        <p:spPr>
          <a:xfrm flipH="1" rot="10800000">
            <a:off x="3005568" y="1390832"/>
            <a:ext cx="7914401" cy="4076338"/>
          </a:xfrm>
          <a:custGeom>
            <a:rect b="b" l="l" r="r" t="t"/>
            <a:pathLst>
              <a:path extrusionOk="0" h="4076338" w="7914401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39"/>
          <p:cNvSpPr/>
          <p:nvPr/>
        </p:nvSpPr>
        <p:spPr>
          <a:xfrm>
            <a:off x="8438097" y="5034712"/>
            <a:ext cx="1602908" cy="2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39"/>
          <p:cNvSpPr txBox="1"/>
          <p:nvPr/>
        </p:nvSpPr>
        <p:spPr>
          <a:xfrm>
            <a:off x="1009002" y="560129"/>
            <a:ext cx="9837679" cy="461665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Social Media Marketing Analysis - the critical areas to note:</a:t>
            </a:r>
            <a:endParaRPr/>
          </a:p>
        </p:txBody>
      </p:sp>
      <p:sp>
        <p:nvSpPr>
          <p:cNvPr id="712" name="Google Shape;712;p39"/>
          <p:cNvSpPr txBox="1"/>
          <p:nvPr/>
        </p:nvSpPr>
        <p:spPr>
          <a:xfrm>
            <a:off x="651473" y="1369425"/>
            <a:ext cx="5383163" cy="3847207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 </a:t>
            </a:r>
            <a:r>
              <a:rPr b="1" lang="en-US" sz="24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Social Media Presence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lang="en-US" sz="18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Integration and Activity</a:t>
            </a:r>
            <a:endParaRPr b="1" sz="1800" u="sng">
              <a:solidFill>
                <a:srgbClr val="00206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lang="en-US" sz="18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Active social media presence 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integration can drive more traffic,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enhance brand visibility and improve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social engagement.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1845"/>
              </a:buClr>
              <a:buSzPts val="1800"/>
              <a:buFont typeface="Arial"/>
              <a:buChar char="•"/>
            </a:pPr>
            <a:r>
              <a:rPr b="1" lang="en-US" sz="1800" u="sng">
                <a:solidFill>
                  <a:srgbClr val="001845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Use of Marketing Tools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 of Marketing Analytics</a:t>
            </a:r>
            <a:endParaRPr b="1" sz="18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Analytics provide insights into user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behavior, helping to tailor strategies for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better results.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39"/>
          <p:cNvSpPr txBox="1"/>
          <p:nvPr/>
        </p:nvSpPr>
        <p:spPr>
          <a:xfrm>
            <a:off x="6119054" y="1510465"/>
            <a:ext cx="4727627" cy="3416320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</a:pPr>
            <a:r>
              <a:rPr b="1" lang="en-US" sz="1800" u="sng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Email Marketing Integration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</a:t>
            </a:r>
            <a:r>
              <a:rPr b="1" lang="en-US" sz="18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18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Effective email marketing </a:t>
            </a: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drive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engagement, retention, 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conversions and actions to buy.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Free photo hand drawn illustrations of social media" id="715" name="Google Shape;7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0593" y="3371637"/>
            <a:ext cx="2496304" cy="1345519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6" name="Google Shape;716;p39"/>
          <p:cNvSpPr/>
          <p:nvPr/>
        </p:nvSpPr>
        <p:spPr>
          <a:xfrm>
            <a:off x="5091673" y="1510465"/>
            <a:ext cx="884903" cy="899651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800" endA="300" endPos="555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989829" y="914400"/>
            <a:ext cx="7918105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3662518" y="1160443"/>
            <a:ext cx="4788775" cy="1433020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poon and fork on a napkin&#10;&#10;Description automatically generated" id="143" name="Google Shape;1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623433" y="1445104"/>
            <a:ext cx="1336677" cy="10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"/>
          <p:cNvSpPr txBox="1"/>
          <p:nvPr/>
        </p:nvSpPr>
        <p:spPr>
          <a:xfrm>
            <a:off x="4268546" y="1350524"/>
            <a:ext cx="3647871" cy="1132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8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Current 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288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Lead Generation</a:t>
            </a:r>
            <a:endParaRPr b="0" i="0" sz="4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2152373" y="2904358"/>
            <a:ext cx="6598450" cy="3172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6888" lvl="0" marL="2468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728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r>
              <a:rPr b="1" lang="en-US" sz="1728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All leads</a:t>
            </a:r>
            <a:r>
              <a:rPr lang="en-US" sz="1728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-US" sz="1728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are currently generated by </a:t>
            </a:r>
            <a:endParaRPr/>
          </a:p>
          <a:p>
            <a:pPr indent="-27432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b="1" i="0" lang="en-US" sz="1728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"</a:t>
            </a:r>
            <a:r>
              <a:rPr b="1" i="0" lang="en-US" sz="1728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WORD of Mouth</a:t>
            </a:r>
            <a:r>
              <a:rPr b="1" i="0" lang="en-US" sz="1728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”</a:t>
            </a:r>
            <a:endParaRPr/>
          </a:p>
          <a:p>
            <a:pPr indent="0" lvl="0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28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7432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b="0" i="0" lang="en-US" sz="1728" u="none" cap="none" strike="noStrike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for </a:t>
            </a:r>
            <a:r>
              <a:rPr b="1" i="0" lang="en-US" sz="1728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delivery leads </a:t>
            </a:r>
            <a:r>
              <a:rPr b="0" i="0" lang="en-US" sz="1728" u="none" cap="none" strike="noStrike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-US" sz="1728" u="sng" cap="none" strike="noStrike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https://www.foodpanda.sg/restaurant/jedo/thai-to-go-changi-road-islandwide</a:t>
            </a:r>
            <a:endParaRPr b="1" i="0" sz="1728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728" u="none" cap="none" strike="noStrike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</a:t>
            </a:r>
            <a:endParaRPr b="0" i="0" sz="1728" u="sng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274320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b="1" i="0" lang="en-US" sz="1728" u="sng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Catering leads</a:t>
            </a:r>
            <a:r>
              <a:rPr b="1" i="0" lang="en-US" sz="1728" u="sng" cap="none" strike="noStrike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                    https://www.foodline.sg/catering/Thaitogo/</a:t>
            </a:r>
            <a:endParaRPr b="1" i="0" sz="1728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21919" lvl="2" marL="98755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400"/>
              <a:buFont typeface="Montserrat Medium"/>
              <a:buNone/>
            </a:pPr>
            <a:r>
              <a:t/>
            </a:r>
            <a:endParaRPr b="0" i="0" sz="1728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52177" y="1270805"/>
            <a:ext cx="2205303" cy="2135047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map with a location on it&#10;&#10;Description automatically generated" id="147" name="Google Shape;14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96869" y="3675446"/>
            <a:ext cx="2160612" cy="1850924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ee related image detail. Kerja Sepenuh Masa Business Development Manager (Vouchers-Rewards ..." id="148" name="Google Shape;14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05894" y="5221372"/>
            <a:ext cx="908337" cy="50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71966" y="3731342"/>
            <a:ext cx="1409601" cy="38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50088" y="3103640"/>
            <a:ext cx="855806" cy="80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40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40"/>
          <p:cNvSpPr/>
          <p:nvPr/>
        </p:nvSpPr>
        <p:spPr>
          <a:xfrm>
            <a:off x="2374710" y="848218"/>
            <a:ext cx="9173823" cy="51615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40"/>
          <p:cNvSpPr/>
          <p:nvPr/>
        </p:nvSpPr>
        <p:spPr>
          <a:xfrm flipH="1" rot="10800000">
            <a:off x="3005568" y="1390832"/>
            <a:ext cx="7914401" cy="4076338"/>
          </a:xfrm>
          <a:custGeom>
            <a:rect b="b" l="l" r="r" t="t"/>
            <a:pathLst>
              <a:path extrusionOk="0" h="4076338" w="7914401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40"/>
          <p:cNvSpPr/>
          <p:nvPr/>
        </p:nvSpPr>
        <p:spPr>
          <a:xfrm>
            <a:off x="8438097" y="5034712"/>
            <a:ext cx="1602908" cy="2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40"/>
          <p:cNvSpPr txBox="1"/>
          <p:nvPr/>
        </p:nvSpPr>
        <p:spPr>
          <a:xfrm>
            <a:off x="214103" y="1280387"/>
            <a:ext cx="5624051" cy="4308872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b="1" lang="en-US" sz="22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Social Media Performance Analysis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r>
              <a:rPr b="1" lang="en-US" sz="2000" u="sng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(Thaitogo Restaurant Vs Competitors)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b="1" lang="en-US" sz="2000" u="sng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Platforms</a:t>
            </a:r>
            <a:r>
              <a:rPr b="1" lang="en-US" sz="2000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Used</a:t>
            </a:r>
            <a:endParaRPr b="1" sz="2000">
              <a:solidFill>
                <a:srgbClr val="0070C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</a:t>
            </a:r>
            <a:r>
              <a:rPr b="1" lang="en-US" sz="20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Facebook / Instagram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Arial"/>
              <a:buChar char="•"/>
            </a:pPr>
            <a:r>
              <a:rPr b="1" lang="en-US" sz="2000" u="sng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Key Metrics to Check</a:t>
            </a:r>
            <a:r>
              <a:rPr b="1" lang="en-US" sz="2000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endParaRPr b="1" sz="2000">
              <a:solidFill>
                <a:srgbClr val="0070C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FB330B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Engagement Rates *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(likes, comments, shares)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No. of Followers *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r>
              <a:rPr b="1" i="0" lang="en-US" sz="2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(indicating relevance &amp; growth)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7" name="Google Shape;727;p40"/>
          <p:cNvSpPr txBox="1"/>
          <p:nvPr/>
        </p:nvSpPr>
        <p:spPr>
          <a:xfrm>
            <a:off x="5987674" y="1282624"/>
            <a:ext cx="5000889" cy="4062651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FB330B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Content</a:t>
            </a:r>
            <a:r>
              <a:rPr b="1" i="0" lang="en-US" sz="24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i="0" lang="en-US" sz="2000" u="none" cap="none" strike="noStrike">
                <a:solidFill>
                  <a:srgbClr val="FB330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*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Posts, Stories, Videos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Posting Frequency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b="1" lang="en-US" sz="1800" u="sng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Customer Engagement, Reviews</a:t>
            </a:r>
            <a:r>
              <a:rPr b="1" lang="en-US" sz="1800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70C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r>
              <a:rPr b="1" lang="en-US" sz="1800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Testimonials</a:t>
            </a:r>
            <a:endParaRPr b="1" sz="1800">
              <a:solidFill>
                <a:srgbClr val="0070C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Positive reviews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and testimonials build trust and credibility, influencing buying and ordering patterns.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Feedback 360 </a:t>
            </a:r>
            <a:r>
              <a:rPr b="1" i="0" lang="en-US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can enhance the brand's reputation and encourage new customers to choose </a:t>
            </a:r>
            <a:r>
              <a:rPr b="1" i="0" lang="en-US" sz="1800" u="none" cap="none" strike="noStrik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Thaitogo restaurant.</a:t>
            </a:r>
            <a:endParaRPr b="0" i="0" sz="1800" u="none" cap="none" strike="noStrike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9" name="Google Shape;729;p40"/>
          <p:cNvSpPr txBox="1"/>
          <p:nvPr/>
        </p:nvSpPr>
        <p:spPr>
          <a:xfrm>
            <a:off x="425672" y="481299"/>
            <a:ext cx="10342179" cy="461665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Social Media Marketing Analysis – the critical areas to note:</a:t>
            </a:r>
            <a:endParaRPr/>
          </a:p>
        </p:txBody>
      </p:sp>
      <p:pic>
        <p:nvPicPr>
          <p:cNvPr descr="Image result for Icon for Content" id="730" name="Google Shape;73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2067" y="1433529"/>
            <a:ext cx="1091925" cy="949907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0"/>
          <p:cNvSpPr/>
          <p:nvPr/>
        </p:nvSpPr>
        <p:spPr>
          <a:xfrm>
            <a:off x="4459304" y="2223351"/>
            <a:ext cx="884903" cy="899651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800" endA="300" endPos="555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41"/>
          <p:cNvSpPr/>
          <p:nvPr/>
        </p:nvSpPr>
        <p:spPr>
          <a:xfrm>
            <a:off x="321732" y="321733"/>
            <a:ext cx="11546828" cy="6214534"/>
          </a:xfrm>
          <a:custGeom>
            <a:rect b="b" l="l" r="r" t="t"/>
            <a:pathLst>
              <a:path extrusionOk="0" h="6214534" w="11546828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rgbClr val="7F7F7F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41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41"/>
          <p:cNvSpPr/>
          <p:nvPr/>
        </p:nvSpPr>
        <p:spPr>
          <a:xfrm>
            <a:off x="962163" y="1228906"/>
            <a:ext cx="7746709" cy="43586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41"/>
          <p:cNvSpPr/>
          <p:nvPr/>
        </p:nvSpPr>
        <p:spPr>
          <a:xfrm flipH="1" rot="10800000">
            <a:off x="1494882" y="1687109"/>
            <a:ext cx="6683207" cy="3442207"/>
          </a:xfrm>
          <a:custGeom>
            <a:rect b="b" l="l" r="r" t="t"/>
            <a:pathLst>
              <a:path extrusionOk="0" h="3442207" w="6683207">
                <a:moveTo>
                  <a:pt x="0" y="0"/>
                </a:moveTo>
                <a:cubicBezTo>
                  <a:pt x="253545" y="18257"/>
                  <a:pt x="391783" y="21653"/>
                  <a:pt x="601489" y="0"/>
                </a:cubicBezTo>
                <a:cubicBezTo>
                  <a:pt x="811195" y="-21653"/>
                  <a:pt x="917895" y="12535"/>
                  <a:pt x="1069313" y="0"/>
                </a:cubicBezTo>
                <a:cubicBezTo>
                  <a:pt x="1220731" y="-12535"/>
                  <a:pt x="1510773" y="37618"/>
                  <a:pt x="1871298" y="0"/>
                </a:cubicBezTo>
                <a:cubicBezTo>
                  <a:pt x="2231824" y="-37618"/>
                  <a:pt x="2213142" y="13383"/>
                  <a:pt x="2472787" y="0"/>
                </a:cubicBezTo>
                <a:cubicBezTo>
                  <a:pt x="2732432" y="-13383"/>
                  <a:pt x="2818767" y="-29358"/>
                  <a:pt x="3074275" y="0"/>
                </a:cubicBezTo>
                <a:cubicBezTo>
                  <a:pt x="3329783" y="29358"/>
                  <a:pt x="3707516" y="29246"/>
                  <a:pt x="3876260" y="0"/>
                </a:cubicBezTo>
                <a:cubicBezTo>
                  <a:pt x="4045005" y="-29246"/>
                  <a:pt x="4161575" y="-8799"/>
                  <a:pt x="4410917" y="0"/>
                </a:cubicBezTo>
                <a:cubicBezTo>
                  <a:pt x="4660259" y="8799"/>
                  <a:pt x="4964242" y="26074"/>
                  <a:pt x="5212901" y="0"/>
                </a:cubicBezTo>
                <a:cubicBezTo>
                  <a:pt x="5461560" y="-26074"/>
                  <a:pt x="5818373" y="-39687"/>
                  <a:pt x="6014886" y="0"/>
                </a:cubicBezTo>
                <a:cubicBezTo>
                  <a:pt x="6211399" y="39687"/>
                  <a:pt x="6400102" y="-25908"/>
                  <a:pt x="6683207" y="0"/>
                </a:cubicBezTo>
                <a:cubicBezTo>
                  <a:pt x="6718110" y="172486"/>
                  <a:pt x="6684989" y="388411"/>
                  <a:pt x="6683207" y="757286"/>
                </a:cubicBezTo>
                <a:cubicBezTo>
                  <a:pt x="6681425" y="1126161"/>
                  <a:pt x="6717537" y="1277217"/>
                  <a:pt x="6683207" y="1480149"/>
                </a:cubicBezTo>
                <a:cubicBezTo>
                  <a:pt x="6648877" y="1683081"/>
                  <a:pt x="6689659" y="1778132"/>
                  <a:pt x="6683207" y="2065324"/>
                </a:cubicBezTo>
                <a:cubicBezTo>
                  <a:pt x="6676755" y="2352516"/>
                  <a:pt x="6716730" y="2515603"/>
                  <a:pt x="6683207" y="2753766"/>
                </a:cubicBezTo>
                <a:cubicBezTo>
                  <a:pt x="6649684" y="2991929"/>
                  <a:pt x="6692986" y="3143134"/>
                  <a:pt x="6683207" y="3442207"/>
                </a:cubicBezTo>
                <a:cubicBezTo>
                  <a:pt x="6517588" y="3413157"/>
                  <a:pt x="6338493" y="3462440"/>
                  <a:pt x="6014886" y="3442207"/>
                </a:cubicBezTo>
                <a:cubicBezTo>
                  <a:pt x="5691279" y="3421974"/>
                  <a:pt x="5566781" y="3450077"/>
                  <a:pt x="5212901" y="3442207"/>
                </a:cubicBezTo>
                <a:cubicBezTo>
                  <a:pt x="4859021" y="3434337"/>
                  <a:pt x="4826119" y="3460773"/>
                  <a:pt x="4544581" y="3442207"/>
                </a:cubicBezTo>
                <a:cubicBezTo>
                  <a:pt x="4263043" y="3423641"/>
                  <a:pt x="4193848" y="3440893"/>
                  <a:pt x="4076756" y="3442207"/>
                </a:cubicBezTo>
                <a:cubicBezTo>
                  <a:pt x="3959664" y="3443521"/>
                  <a:pt x="3789842" y="3419722"/>
                  <a:pt x="3542100" y="3442207"/>
                </a:cubicBezTo>
                <a:cubicBezTo>
                  <a:pt x="3294358" y="3464692"/>
                  <a:pt x="3002410" y="3479514"/>
                  <a:pt x="2740115" y="3442207"/>
                </a:cubicBezTo>
                <a:cubicBezTo>
                  <a:pt x="2477820" y="3404900"/>
                  <a:pt x="2210913" y="3456872"/>
                  <a:pt x="2071794" y="3442207"/>
                </a:cubicBezTo>
                <a:cubicBezTo>
                  <a:pt x="1932675" y="3427542"/>
                  <a:pt x="1722402" y="3416950"/>
                  <a:pt x="1537138" y="3442207"/>
                </a:cubicBezTo>
                <a:cubicBezTo>
                  <a:pt x="1351874" y="3467464"/>
                  <a:pt x="1048061" y="3421768"/>
                  <a:pt x="868817" y="3442207"/>
                </a:cubicBezTo>
                <a:cubicBezTo>
                  <a:pt x="689573" y="3462646"/>
                  <a:pt x="362981" y="3408566"/>
                  <a:pt x="0" y="3442207"/>
                </a:cubicBezTo>
                <a:cubicBezTo>
                  <a:pt x="19926" y="3193805"/>
                  <a:pt x="-8867" y="3079609"/>
                  <a:pt x="0" y="2857032"/>
                </a:cubicBezTo>
                <a:cubicBezTo>
                  <a:pt x="8867" y="2634455"/>
                  <a:pt x="-10477" y="2349167"/>
                  <a:pt x="0" y="2134168"/>
                </a:cubicBezTo>
                <a:cubicBezTo>
                  <a:pt x="10477" y="1919169"/>
                  <a:pt x="12768" y="1743612"/>
                  <a:pt x="0" y="1514571"/>
                </a:cubicBezTo>
                <a:cubicBezTo>
                  <a:pt x="-12768" y="1285530"/>
                  <a:pt x="12477" y="1036486"/>
                  <a:pt x="0" y="757286"/>
                </a:cubicBezTo>
                <a:cubicBezTo>
                  <a:pt x="-12477" y="478087"/>
                  <a:pt x="21450" y="3132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41"/>
          <p:cNvSpPr/>
          <p:nvPr/>
        </p:nvSpPr>
        <p:spPr>
          <a:xfrm>
            <a:off x="1655378" y="1810054"/>
            <a:ext cx="6306207" cy="3157941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1"/>
          <p:cNvSpPr/>
          <p:nvPr/>
        </p:nvSpPr>
        <p:spPr>
          <a:xfrm>
            <a:off x="3191534" y="2007683"/>
            <a:ext cx="3648710" cy="1261151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41"/>
          <p:cNvSpPr txBox="1"/>
          <p:nvPr/>
        </p:nvSpPr>
        <p:spPr>
          <a:xfrm>
            <a:off x="3785709" y="2159876"/>
            <a:ext cx="2648935" cy="105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FACEBOOK</a:t>
            </a:r>
            <a:endParaRPr/>
          </a:p>
          <a:p>
            <a:pPr indent="0" lvl="0" marL="0" marR="0" rtl="0" algn="l">
              <a:spcBef>
                <a:spcPts val="378"/>
              </a:spcBef>
              <a:spcAft>
                <a:spcPts val="378"/>
              </a:spcAft>
              <a:buNone/>
            </a:pPr>
            <a:r>
              <a:rPr b="1" lang="en-US" sz="28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Instagram</a:t>
            </a:r>
            <a:endParaRPr b="0" i="0" sz="2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744" name="Google Shape;7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547780" y="2298741"/>
            <a:ext cx="925019" cy="778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ree facebook logo image mobile app" id="745" name="Google Shape;74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4254" y="3618030"/>
            <a:ext cx="717116" cy="557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vector abstract illustration of social media apps" id="746" name="Google Shape;74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3102" y="3487017"/>
            <a:ext cx="1379956" cy="98382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41"/>
          <p:cNvSpPr/>
          <p:nvPr/>
        </p:nvSpPr>
        <p:spPr>
          <a:xfrm>
            <a:off x="6434644" y="5268695"/>
            <a:ext cx="1743445" cy="232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3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42"/>
          <p:cNvSpPr/>
          <p:nvPr/>
        </p:nvSpPr>
        <p:spPr>
          <a:xfrm flipH="1">
            <a:off x="10208496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42"/>
          <p:cNvSpPr/>
          <p:nvPr/>
        </p:nvSpPr>
        <p:spPr>
          <a:xfrm>
            <a:off x="7490703" y="5906494"/>
            <a:ext cx="2314315" cy="30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 orange elephant with red text&#10;&#10;Description automatically generated" id="756" name="Google Shape;75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874" y="199368"/>
            <a:ext cx="1248398" cy="850067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8" name="Google Shape;758;p42"/>
          <p:cNvSpPr txBox="1"/>
          <p:nvPr/>
        </p:nvSpPr>
        <p:spPr>
          <a:xfrm>
            <a:off x="5332689" y="492367"/>
            <a:ext cx="4533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48BBF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https://www.facebook.com/ThaiExpressSG/</a:t>
            </a:r>
            <a:endParaRPr b="1" sz="1800">
              <a:solidFill>
                <a:srgbClr val="048BBF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website&#10;&#10;Description automatically generated" id="759" name="Google Shape;75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1787" y="1062009"/>
            <a:ext cx="9459308" cy="4733981"/>
          </a:xfrm>
          <a:prstGeom prst="rect">
            <a:avLst/>
          </a:prstGeom>
          <a:noFill/>
          <a:ln cap="flat" cmpd="sng" w="5715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0" name="Google Shape;760;p42"/>
          <p:cNvSpPr/>
          <p:nvPr/>
        </p:nvSpPr>
        <p:spPr>
          <a:xfrm>
            <a:off x="1176882" y="2014586"/>
            <a:ext cx="257503" cy="614856"/>
          </a:xfrm>
          <a:prstGeom prst="upArrow">
            <a:avLst>
              <a:gd fmla="val 65622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0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42"/>
          <p:cNvSpPr txBox="1"/>
          <p:nvPr/>
        </p:nvSpPr>
        <p:spPr>
          <a:xfrm>
            <a:off x="1258336" y="3397037"/>
            <a:ext cx="1737123" cy="879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6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Audience</a:t>
            </a:r>
            <a:endParaRPr/>
          </a:p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6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Engagement</a:t>
            </a:r>
            <a:endParaRPr/>
          </a:p>
        </p:txBody>
      </p:sp>
      <p:sp>
        <p:nvSpPr>
          <p:cNvPr id="762" name="Google Shape;762;p42"/>
          <p:cNvSpPr/>
          <p:nvPr/>
        </p:nvSpPr>
        <p:spPr>
          <a:xfrm>
            <a:off x="4401177" y="3376339"/>
            <a:ext cx="2099453" cy="879793"/>
          </a:xfrm>
          <a:prstGeom prst="rect">
            <a:avLst/>
          </a:prstGeom>
          <a:noFill/>
          <a:ln cap="flat" cmpd="sng" w="571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42"/>
          <p:cNvSpPr/>
          <p:nvPr/>
        </p:nvSpPr>
        <p:spPr>
          <a:xfrm>
            <a:off x="6862027" y="3629645"/>
            <a:ext cx="737181" cy="41457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42"/>
          <p:cNvSpPr/>
          <p:nvPr/>
        </p:nvSpPr>
        <p:spPr>
          <a:xfrm>
            <a:off x="8096250" y="3300106"/>
            <a:ext cx="3018646" cy="820315"/>
          </a:xfrm>
          <a:prstGeom prst="rect">
            <a:avLst/>
          </a:prstGeom>
          <a:noFill/>
          <a:ln cap="flat" cmpd="sng" w="571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42"/>
          <p:cNvSpPr/>
          <p:nvPr/>
        </p:nvSpPr>
        <p:spPr>
          <a:xfrm>
            <a:off x="10693990" y="3477245"/>
            <a:ext cx="824384" cy="36512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DFD06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770" name="Google Shape;77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728" y="3801780"/>
            <a:ext cx="5015036" cy="2635564"/>
          </a:xfrm>
          <a:prstGeom prst="rect">
            <a:avLst/>
          </a:prstGeom>
          <a:noFill/>
          <a:ln cap="flat" cmpd="sng" w="3810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1" name="Google Shape;771;p43"/>
          <p:cNvSpPr/>
          <p:nvPr/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772" name="Google Shape;7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164" y="3702940"/>
            <a:ext cx="4782173" cy="2592410"/>
          </a:xfrm>
          <a:prstGeom prst="rect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3" name="Google Shape;773;p43"/>
          <p:cNvSpPr/>
          <p:nvPr/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43"/>
          <p:cNvSpPr/>
          <p:nvPr/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social media post&#10;&#10;Description automatically generated" id="775" name="Google Shape;77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7000" y="707499"/>
            <a:ext cx="4881681" cy="2501369"/>
          </a:xfrm>
          <a:prstGeom prst="rect">
            <a:avLst/>
          </a:prstGeom>
          <a:noFill/>
          <a:ln cap="flat" cmpd="sng" w="3810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776" name="Google Shape;776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727" y="920334"/>
            <a:ext cx="5066641" cy="2318766"/>
          </a:xfrm>
          <a:prstGeom prst="rect">
            <a:avLst/>
          </a:prstGeom>
          <a:noFill/>
          <a:ln cap="flat" cmpd="sng" w="3810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7" name="Google Shape;777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8" name="Google Shape;778;p43"/>
          <p:cNvSpPr txBox="1"/>
          <p:nvPr/>
        </p:nvSpPr>
        <p:spPr>
          <a:xfrm>
            <a:off x="5714560" y="2246969"/>
            <a:ext cx="1004688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35D7F"/>
                </a:solidFill>
                <a:latin typeface="Calibri"/>
                <a:ea typeface="Calibri"/>
                <a:cs typeface="Calibri"/>
                <a:sym typeface="Calibri"/>
              </a:rPr>
              <a:t># Hastag</a:t>
            </a:r>
            <a:endParaRPr b="1" sz="1800">
              <a:solidFill>
                <a:srgbClr val="035D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43"/>
          <p:cNvSpPr txBox="1"/>
          <p:nvPr/>
        </p:nvSpPr>
        <p:spPr>
          <a:xfrm>
            <a:off x="5615212" y="5229653"/>
            <a:ext cx="1004688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35D7F"/>
                </a:solidFill>
                <a:latin typeface="Calibri"/>
                <a:ea typeface="Calibri"/>
                <a:cs typeface="Calibri"/>
                <a:sym typeface="Calibri"/>
              </a:rPr>
              <a:t># Hastag</a:t>
            </a:r>
            <a:endParaRPr b="1" sz="1800">
              <a:solidFill>
                <a:srgbClr val="035D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43"/>
          <p:cNvSpPr/>
          <p:nvPr/>
        </p:nvSpPr>
        <p:spPr>
          <a:xfrm>
            <a:off x="11271463" y="1385743"/>
            <a:ext cx="501870" cy="36933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43"/>
          <p:cNvSpPr/>
          <p:nvPr/>
        </p:nvSpPr>
        <p:spPr>
          <a:xfrm>
            <a:off x="5792352" y="1589379"/>
            <a:ext cx="572958" cy="42937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43"/>
          <p:cNvSpPr/>
          <p:nvPr/>
        </p:nvSpPr>
        <p:spPr>
          <a:xfrm>
            <a:off x="11354037" y="5431963"/>
            <a:ext cx="501633" cy="27368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DFD06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43"/>
          <p:cNvSpPr/>
          <p:nvPr/>
        </p:nvSpPr>
        <p:spPr>
          <a:xfrm>
            <a:off x="8122262" y="5199823"/>
            <a:ext cx="3521329" cy="72373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3"/>
          <p:cNvSpPr txBox="1"/>
          <p:nvPr/>
        </p:nvSpPr>
        <p:spPr>
          <a:xfrm>
            <a:off x="11161419" y="1937917"/>
            <a:ext cx="1004688" cy="36933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35D7F"/>
                </a:solidFill>
                <a:latin typeface="Calibri"/>
                <a:ea typeface="Calibri"/>
                <a:cs typeface="Calibri"/>
                <a:sym typeface="Calibri"/>
              </a:rPr>
              <a:t># Hastag</a:t>
            </a:r>
            <a:endParaRPr b="1" sz="1800">
              <a:solidFill>
                <a:srgbClr val="035D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43"/>
          <p:cNvSpPr txBox="1"/>
          <p:nvPr/>
        </p:nvSpPr>
        <p:spPr>
          <a:xfrm>
            <a:off x="4125022" y="195318"/>
            <a:ext cx="4533400" cy="3693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Content Strategy on Facebook Posts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 orange elephant with red text&#10;&#10;Description automatically generated" id="786" name="Google Shape;786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3683" y="155776"/>
            <a:ext cx="1204330" cy="675637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43"/>
          <p:cNvSpPr txBox="1"/>
          <p:nvPr/>
        </p:nvSpPr>
        <p:spPr>
          <a:xfrm>
            <a:off x="10828423" y="5207975"/>
            <a:ext cx="5467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B330B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788" name="Google Shape;788;p43"/>
          <p:cNvSpPr/>
          <p:nvPr/>
        </p:nvSpPr>
        <p:spPr>
          <a:xfrm>
            <a:off x="3382006" y="175533"/>
            <a:ext cx="575156" cy="566959"/>
          </a:xfrm>
          <a:prstGeom prst="irregularSeal1">
            <a:avLst/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43"/>
          <p:cNvSpPr/>
          <p:nvPr/>
        </p:nvSpPr>
        <p:spPr>
          <a:xfrm>
            <a:off x="5714560" y="4622694"/>
            <a:ext cx="537927" cy="42937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43"/>
          <p:cNvSpPr txBox="1"/>
          <p:nvPr/>
        </p:nvSpPr>
        <p:spPr>
          <a:xfrm>
            <a:off x="10606913" y="4807277"/>
            <a:ext cx="1166420" cy="338554"/>
          </a:xfrm>
          <a:prstGeom prst="rect">
            <a:avLst/>
          </a:prstGeom>
          <a:solidFill>
            <a:srgbClr val="FF38D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rgbClr val="EF2726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NO ADVT</a:t>
            </a:r>
            <a:endParaRPr b="1" sz="1600" u="sng">
              <a:solidFill>
                <a:srgbClr val="EF2726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44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social media post&#10;&#10;Description automatically generated" id="797" name="Google Shape;7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384" y="1781113"/>
            <a:ext cx="5294716" cy="4076930"/>
          </a:xfrm>
          <a:prstGeom prst="rect">
            <a:avLst/>
          </a:prstGeom>
          <a:noFill/>
          <a:ln cap="flat" cmpd="sng" w="3810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98" name="Google Shape;798;p44"/>
          <p:cNvCxnSpPr/>
          <p:nvPr/>
        </p:nvCxnSpPr>
        <p:spPr>
          <a:xfrm>
            <a:off x="6079958" y="1143000"/>
            <a:ext cx="0" cy="45720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screenshot of a food menu&#10;&#10;Description automatically generated" id="799" name="Google Shape;79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3817" y="656898"/>
            <a:ext cx="5294715" cy="5544204"/>
          </a:xfrm>
          <a:prstGeom prst="rect">
            <a:avLst/>
          </a:prstGeom>
          <a:noFill/>
          <a:ln cap="flat" cmpd="sng" w="38100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0" name="Google Shape;80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n orange elephant with red text&#10;&#10;Description automatically generated" id="801" name="Google Shape;80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467" y="597479"/>
            <a:ext cx="1204330" cy="675637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44"/>
          <p:cNvSpPr txBox="1"/>
          <p:nvPr/>
        </p:nvSpPr>
        <p:spPr>
          <a:xfrm>
            <a:off x="1970690" y="614886"/>
            <a:ext cx="396749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https://www.instagram.com/thaiexpresssg/related_profiles/?hl=en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44"/>
          <p:cNvSpPr/>
          <p:nvPr/>
        </p:nvSpPr>
        <p:spPr>
          <a:xfrm>
            <a:off x="504334" y="1316768"/>
            <a:ext cx="4170259" cy="1890784"/>
          </a:xfrm>
          <a:prstGeom prst="ellipse">
            <a:avLst/>
          </a:prstGeom>
          <a:noFill/>
          <a:ln cap="flat" cmpd="sng" w="3810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44"/>
          <p:cNvSpPr/>
          <p:nvPr/>
        </p:nvSpPr>
        <p:spPr>
          <a:xfrm>
            <a:off x="4621636" y="2262160"/>
            <a:ext cx="737181" cy="48121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DAEE18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45"/>
          <p:cNvSpPr/>
          <p:nvPr/>
        </p:nvSpPr>
        <p:spPr>
          <a:xfrm flipH="1">
            <a:off x="10208496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45"/>
          <p:cNvSpPr/>
          <p:nvPr/>
        </p:nvSpPr>
        <p:spPr>
          <a:xfrm>
            <a:off x="7135773" y="5746804"/>
            <a:ext cx="2204263" cy="293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restaurant with a sign&#10;&#10;Description automatically generated with medium confidence" id="812" name="Google Shape;81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4551" y="1259875"/>
            <a:ext cx="1664460" cy="1806021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lack background with white text&#10;&#10;Description automatically generated" id="813" name="Google Shape;81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202" y="340017"/>
            <a:ext cx="1983504" cy="542852"/>
          </a:xfrm>
          <a:prstGeom prst="rect">
            <a:avLst/>
          </a:prstGeom>
          <a:noFill/>
          <a:ln cap="flat" cmpd="sng" w="9525">
            <a:solidFill>
              <a:srgbClr val="048B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4" name="Google Shape;81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969" y="1045531"/>
            <a:ext cx="9261986" cy="5137401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5" name="Google Shape;815;p45"/>
          <p:cNvSpPr/>
          <p:nvPr/>
        </p:nvSpPr>
        <p:spPr>
          <a:xfrm>
            <a:off x="3356518" y="4114800"/>
            <a:ext cx="1294310" cy="767281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45"/>
          <p:cNvSpPr/>
          <p:nvPr/>
        </p:nvSpPr>
        <p:spPr>
          <a:xfrm>
            <a:off x="4067502" y="2314249"/>
            <a:ext cx="1288493" cy="75164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45"/>
          <p:cNvSpPr/>
          <p:nvPr/>
        </p:nvSpPr>
        <p:spPr>
          <a:xfrm>
            <a:off x="5533794" y="2497882"/>
            <a:ext cx="366146" cy="33666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733F"/>
          </a:solidFill>
          <a:ln cap="flat" cmpd="sng" w="12700">
            <a:solidFill>
              <a:srgbClr val="048B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45"/>
          <p:cNvSpPr/>
          <p:nvPr/>
        </p:nvSpPr>
        <p:spPr>
          <a:xfrm>
            <a:off x="8643385" y="2003332"/>
            <a:ext cx="485143" cy="39378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DFD06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45"/>
          <p:cNvSpPr/>
          <p:nvPr/>
        </p:nvSpPr>
        <p:spPr>
          <a:xfrm>
            <a:off x="2556218" y="4266077"/>
            <a:ext cx="580103" cy="3322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733F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45"/>
          <p:cNvSpPr/>
          <p:nvPr/>
        </p:nvSpPr>
        <p:spPr>
          <a:xfrm>
            <a:off x="341519" y="2003333"/>
            <a:ext cx="438593" cy="393788"/>
          </a:xfrm>
          <a:prstGeom prst="upArrow">
            <a:avLst>
              <a:gd fmla="val 35622" name="adj1"/>
              <a:gd fmla="val 50000" name="adj2"/>
            </a:avLst>
          </a:prstGeom>
          <a:solidFill>
            <a:srgbClr val="048BBF"/>
          </a:solidFill>
          <a:ln cap="flat" cmpd="sng" w="12700">
            <a:solidFill>
              <a:srgbClr val="FEFE9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0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45"/>
          <p:cNvSpPr txBox="1"/>
          <p:nvPr/>
        </p:nvSpPr>
        <p:spPr>
          <a:xfrm>
            <a:off x="6716117" y="1699772"/>
            <a:ext cx="1288494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 Cover Photo</a:t>
            </a:r>
            <a:endParaRPr/>
          </a:p>
        </p:txBody>
      </p:sp>
      <p:sp>
        <p:nvSpPr>
          <p:cNvPr id="822" name="Google Shape;822;p45"/>
          <p:cNvSpPr txBox="1"/>
          <p:nvPr/>
        </p:nvSpPr>
        <p:spPr>
          <a:xfrm>
            <a:off x="1179506" y="4059201"/>
            <a:ext cx="1563692" cy="879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6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Audience</a:t>
            </a:r>
            <a:endParaRPr/>
          </a:p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6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Engagement</a:t>
            </a:r>
            <a:endParaRPr/>
          </a:p>
        </p:txBody>
      </p:sp>
      <p:sp>
        <p:nvSpPr>
          <p:cNvPr id="823" name="Google Shape;823;p45"/>
          <p:cNvSpPr txBox="1"/>
          <p:nvPr/>
        </p:nvSpPr>
        <p:spPr>
          <a:xfrm>
            <a:off x="8870134" y="3959157"/>
            <a:ext cx="22042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User Interaction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45"/>
          <p:cNvSpPr/>
          <p:nvPr/>
        </p:nvSpPr>
        <p:spPr>
          <a:xfrm>
            <a:off x="5355996" y="2834547"/>
            <a:ext cx="2848084" cy="1677351"/>
          </a:xfrm>
          <a:prstGeom prst="ellipse">
            <a:avLst/>
          </a:prstGeom>
          <a:noFill/>
          <a:ln cap="flat" cmpd="sng" w="28575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45"/>
          <p:cNvSpPr/>
          <p:nvPr/>
        </p:nvSpPr>
        <p:spPr>
          <a:xfrm>
            <a:off x="9144077" y="3300626"/>
            <a:ext cx="707847" cy="57182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7" name="Google Shape;827;p45"/>
          <p:cNvSpPr txBox="1"/>
          <p:nvPr/>
        </p:nvSpPr>
        <p:spPr>
          <a:xfrm>
            <a:off x="3188578" y="441470"/>
            <a:ext cx="71618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2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https://www.facebook.com/pages/Sanook-Kitchen/407681520052584/</a:t>
            </a:r>
            <a:endParaRPr b="1" sz="1800">
              <a:solidFill>
                <a:schemeClr val="dk2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food&#10;&#10;Description automatically generated" id="832" name="Google Shape;83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491" y="1086686"/>
            <a:ext cx="3761898" cy="2099993"/>
          </a:xfrm>
          <a:prstGeom prst="rect">
            <a:avLst/>
          </a:prstGeom>
          <a:noFill/>
          <a:ln cap="flat" cmpd="sng" w="28575">
            <a:solidFill>
              <a:srgbClr val="048BB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33" name="Google Shape;833;p46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screenshot of a computer&#10;&#10;Description automatically generated" id="834" name="Google Shape;83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242" y="3882469"/>
            <a:ext cx="4347379" cy="2099998"/>
          </a:xfrm>
          <a:prstGeom prst="rect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35" name="Google Shape;835;p46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6" name="Google Shape;836;p46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erson sitting at a table with food&#10;&#10;Description automatically generated" id="837" name="Google Shape;83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5149" y="3671318"/>
            <a:ext cx="3783978" cy="2545862"/>
          </a:xfrm>
          <a:prstGeom prst="rect">
            <a:avLst/>
          </a:prstGeom>
          <a:noFill/>
          <a:ln cap="flat" cmpd="sng" w="28575">
            <a:solidFill>
              <a:srgbClr val="048B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social media post&#10;&#10;Description automatically generated" id="838" name="Google Shape;838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0334" y="1029818"/>
            <a:ext cx="3762405" cy="2268157"/>
          </a:xfrm>
          <a:prstGeom prst="rect">
            <a:avLst/>
          </a:prstGeom>
          <a:noFill/>
          <a:ln cap="flat" cmpd="sng" w="28575">
            <a:solidFill>
              <a:srgbClr val="048B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9" name="Google Shape;839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0" name="Google Shape;840;p46"/>
          <p:cNvSpPr txBox="1"/>
          <p:nvPr/>
        </p:nvSpPr>
        <p:spPr>
          <a:xfrm>
            <a:off x="4966497" y="1855581"/>
            <a:ext cx="2107995" cy="3471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Strong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U</a:t>
            </a:r>
            <a:r>
              <a:rPr b="1" lang="en-US" sz="20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ser </a:t>
            </a:r>
            <a:r>
              <a:rPr b="1" lang="en-US" sz="2000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In</a:t>
            </a:r>
            <a:r>
              <a:rPr b="1" lang="en-US" sz="20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teraction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none" cap="none" strike="noStrike">
              <a:solidFill>
                <a:srgbClr val="00206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@ Various Sanook Kitchen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outlets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none" cap="none" strike="noStrike">
              <a:solidFill>
                <a:srgbClr val="00206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Customer Posts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lack background with white text&#10;&#10;Description automatically generated" id="841" name="Google Shape;841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16102" y="271246"/>
            <a:ext cx="2466089" cy="646392"/>
          </a:xfrm>
          <a:prstGeom prst="rect">
            <a:avLst/>
          </a:prstGeom>
          <a:noFill/>
          <a:ln cap="flat" cmpd="sng" w="9525">
            <a:solidFill>
              <a:srgbClr val="048B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2" name="Google Shape;842;p46"/>
          <p:cNvSpPr txBox="1"/>
          <p:nvPr/>
        </p:nvSpPr>
        <p:spPr>
          <a:xfrm>
            <a:off x="4550948" y="343467"/>
            <a:ext cx="5496419" cy="49244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Content Strategy on Facebook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6"/>
          <p:cNvSpPr/>
          <p:nvPr/>
        </p:nvSpPr>
        <p:spPr>
          <a:xfrm>
            <a:off x="7880791" y="5264970"/>
            <a:ext cx="3137074" cy="60295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46"/>
          <p:cNvSpPr/>
          <p:nvPr/>
        </p:nvSpPr>
        <p:spPr>
          <a:xfrm>
            <a:off x="11051375" y="5409821"/>
            <a:ext cx="604850" cy="36512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6"/>
          <p:cNvSpPr txBox="1"/>
          <p:nvPr/>
        </p:nvSpPr>
        <p:spPr>
          <a:xfrm>
            <a:off x="10383737" y="5202659"/>
            <a:ext cx="54675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846" name="Google Shape;846;p46"/>
          <p:cNvSpPr/>
          <p:nvPr/>
        </p:nvSpPr>
        <p:spPr>
          <a:xfrm>
            <a:off x="10303319" y="331837"/>
            <a:ext cx="575156" cy="566959"/>
          </a:xfrm>
          <a:prstGeom prst="irregularSeal1">
            <a:avLst/>
          </a:prstGeom>
          <a:solidFill>
            <a:srgbClr val="00B050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6"/>
          <p:cNvSpPr txBox="1"/>
          <p:nvPr/>
        </p:nvSpPr>
        <p:spPr>
          <a:xfrm>
            <a:off x="10796100" y="4854577"/>
            <a:ext cx="11664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NO ADVT</a:t>
            </a:r>
            <a:endParaRPr b="1" sz="1400" u="sng">
              <a:solidFill>
                <a:srgbClr val="FF000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8" name="Google Shape;848;p46"/>
          <p:cNvSpPr/>
          <p:nvPr/>
        </p:nvSpPr>
        <p:spPr>
          <a:xfrm>
            <a:off x="5212183" y="1046303"/>
            <a:ext cx="575156" cy="566959"/>
          </a:xfrm>
          <a:prstGeom prst="irregularSeal1">
            <a:avLst/>
          </a:prstGeom>
          <a:solidFill>
            <a:srgbClr val="00B050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46"/>
          <p:cNvSpPr/>
          <p:nvPr/>
        </p:nvSpPr>
        <p:spPr>
          <a:xfrm>
            <a:off x="5283205" y="5408038"/>
            <a:ext cx="575156" cy="566959"/>
          </a:xfrm>
          <a:prstGeom prst="irregularSeal1">
            <a:avLst/>
          </a:prstGeom>
          <a:solidFill>
            <a:srgbClr val="00B050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6" name="Google Shape;85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846" y="426193"/>
            <a:ext cx="10180319" cy="541020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7" name="Google Shape;857;p47"/>
          <p:cNvSpPr/>
          <p:nvPr/>
        </p:nvSpPr>
        <p:spPr>
          <a:xfrm flipH="1">
            <a:off x="10208496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662803" y="3208791"/>
            <a:ext cx="347850" cy="62273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7"/>
          <p:cNvSpPr/>
          <p:nvPr/>
        </p:nvSpPr>
        <p:spPr>
          <a:xfrm>
            <a:off x="2979684" y="3429000"/>
            <a:ext cx="7110248" cy="234433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noFill/>
          <a:ln cap="flat" cmpd="sng" w="5715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47"/>
          <p:cNvSpPr txBox="1"/>
          <p:nvPr/>
        </p:nvSpPr>
        <p:spPr>
          <a:xfrm>
            <a:off x="7713290" y="3212802"/>
            <a:ext cx="184062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Content Strategy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7"/>
          <p:cNvSpPr/>
          <p:nvPr/>
        </p:nvSpPr>
        <p:spPr>
          <a:xfrm>
            <a:off x="1337526" y="334468"/>
            <a:ext cx="1308538" cy="622738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B330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863" name="Google Shape;863;p47"/>
          <p:cNvSpPr/>
          <p:nvPr/>
        </p:nvSpPr>
        <p:spPr>
          <a:xfrm>
            <a:off x="1548189" y="426194"/>
            <a:ext cx="572588" cy="439286"/>
          </a:xfrm>
          <a:prstGeom prst="leftArrow">
            <a:avLst>
              <a:gd fmla="val 42216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7"/>
          <p:cNvSpPr/>
          <p:nvPr/>
        </p:nvSpPr>
        <p:spPr>
          <a:xfrm>
            <a:off x="9553914" y="3236680"/>
            <a:ext cx="738104" cy="566959"/>
          </a:xfrm>
          <a:prstGeom prst="irregularSeal1">
            <a:avLst/>
          </a:prstGeom>
          <a:solidFill>
            <a:srgbClr val="D43900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8"/>
          <p:cNvSpPr/>
          <p:nvPr/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rgbClr val="FFFFFF"/>
          </a:solidFill>
          <a:ln cap="flat" cmpd="sng" w="63500">
            <a:solidFill>
              <a:srgbClr val="4B79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8"/>
          <p:cNvSpPr/>
          <p:nvPr/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food menu&#10;&#10;Description automatically generated" id="871" name="Google Shape;87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879" y="595326"/>
            <a:ext cx="5281933" cy="3291732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48"/>
          <p:cNvSpPr/>
          <p:nvPr/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ollage of food&#10;&#10;Description automatically generated" id="873" name="Google Shape;87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8169" y="4491222"/>
            <a:ext cx="2333643" cy="181440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48"/>
          <p:cNvSpPr/>
          <p:nvPr/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ollage of food&#10;&#10;Description automatically generated" id="875" name="Google Shape;87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839" y="4268706"/>
            <a:ext cx="2593915" cy="2036923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48"/>
          <p:cNvSpPr txBox="1"/>
          <p:nvPr>
            <p:ph idx="12" type="sldNum"/>
          </p:nvPr>
        </p:nvSpPr>
        <p:spPr>
          <a:xfrm>
            <a:off x="8610600" y="640207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owl of food with text on it&#10;&#10;Description automatically generated" id="877" name="Google Shape;87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5642" y="981869"/>
            <a:ext cx="5212270" cy="4419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&#10;&#10;Description automatically generated" id="878" name="Google Shape;878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5050" y="58973"/>
            <a:ext cx="1983504" cy="368519"/>
          </a:xfrm>
          <a:prstGeom prst="rect">
            <a:avLst/>
          </a:prstGeom>
          <a:noFill/>
          <a:ln cap="flat" cmpd="sng" w="9525">
            <a:solidFill>
              <a:srgbClr val="048B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9" name="Google Shape;879;p48"/>
          <p:cNvSpPr/>
          <p:nvPr/>
        </p:nvSpPr>
        <p:spPr>
          <a:xfrm>
            <a:off x="2919635" y="1658319"/>
            <a:ext cx="588534" cy="31534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8"/>
          <p:cNvSpPr txBox="1"/>
          <p:nvPr/>
        </p:nvSpPr>
        <p:spPr>
          <a:xfrm>
            <a:off x="6743700" y="495985"/>
            <a:ext cx="4419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https://www.instagram.com/singaporefoodstory/p/Cs-AJmoSNgz/?img_index=1</a:t>
            </a:r>
            <a:endParaRPr sz="16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8"/>
          <p:cNvSpPr/>
          <p:nvPr/>
        </p:nvSpPr>
        <p:spPr>
          <a:xfrm>
            <a:off x="312758" y="1493409"/>
            <a:ext cx="2144692" cy="900183"/>
          </a:xfrm>
          <a:prstGeom prst="ellipse">
            <a:avLst/>
          </a:prstGeom>
          <a:noFill/>
          <a:ln cap="flat" cmpd="sng" w="3810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8"/>
          <p:cNvSpPr/>
          <p:nvPr/>
        </p:nvSpPr>
        <p:spPr>
          <a:xfrm>
            <a:off x="9009390" y="190636"/>
            <a:ext cx="2144692" cy="900183"/>
          </a:xfrm>
          <a:prstGeom prst="ellipse">
            <a:avLst/>
          </a:prstGeom>
          <a:noFill/>
          <a:ln cap="flat" cmpd="sng" w="3810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9"/>
          <p:cNvSpPr/>
          <p:nvPr/>
        </p:nvSpPr>
        <p:spPr>
          <a:xfrm>
            <a:off x="7537801" y="5905166"/>
            <a:ext cx="2324298" cy="309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1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social media page&#10;&#10;Description automatically generated" id="888" name="Google Shape;8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64" y="1410978"/>
            <a:ext cx="10430941" cy="4874464"/>
          </a:xfrm>
          <a:prstGeom prst="rect">
            <a:avLst/>
          </a:prstGeom>
          <a:noFill/>
          <a:ln cap="flat" cmpd="sng" w="38100">
            <a:solidFill>
              <a:srgbClr val="048B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No photo description available." id="889" name="Google Shape;88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0346" y="81251"/>
            <a:ext cx="1949828" cy="1124429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49"/>
          <p:cNvSpPr/>
          <p:nvPr/>
        </p:nvSpPr>
        <p:spPr>
          <a:xfrm>
            <a:off x="5171090" y="2418736"/>
            <a:ext cx="1492166" cy="62332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0000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9"/>
          <p:cNvSpPr/>
          <p:nvPr/>
        </p:nvSpPr>
        <p:spPr>
          <a:xfrm>
            <a:off x="10180780" y="2005881"/>
            <a:ext cx="634787" cy="2485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49"/>
          <p:cNvSpPr/>
          <p:nvPr/>
        </p:nvSpPr>
        <p:spPr>
          <a:xfrm>
            <a:off x="6903014" y="2635378"/>
            <a:ext cx="634787" cy="2485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49"/>
          <p:cNvSpPr/>
          <p:nvPr/>
        </p:nvSpPr>
        <p:spPr>
          <a:xfrm>
            <a:off x="2990533" y="4426705"/>
            <a:ext cx="606067" cy="5454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highlight>
                <a:srgbClr val="FB330B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49"/>
          <p:cNvSpPr/>
          <p:nvPr/>
        </p:nvSpPr>
        <p:spPr>
          <a:xfrm>
            <a:off x="3716038" y="4218349"/>
            <a:ext cx="2379962" cy="1299582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49"/>
          <p:cNvSpPr/>
          <p:nvPr/>
        </p:nvSpPr>
        <p:spPr>
          <a:xfrm>
            <a:off x="717164" y="1772342"/>
            <a:ext cx="365034" cy="453425"/>
          </a:xfrm>
          <a:prstGeom prst="upArrow">
            <a:avLst>
              <a:gd fmla="val 57811" name="adj1"/>
              <a:gd fmla="val 50000" name="adj2"/>
            </a:avLst>
          </a:prstGeom>
          <a:solidFill>
            <a:srgbClr val="FDFD06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0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9"/>
          <p:cNvSpPr txBox="1"/>
          <p:nvPr/>
        </p:nvSpPr>
        <p:spPr>
          <a:xfrm>
            <a:off x="1237562" y="4262397"/>
            <a:ext cx="1563692" cy="879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6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Audience</a:t>
            </a:r>
            <a:endParaRPr/>
          </a:p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6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Engagement</a:t>
            </a:r>
            <a:endParaRPr/>
          </a:p>
        </p:txBody>
      </p:sp>
      <p:sp>
        <p:nvSpPr>
          <p:cNvPr id="897" name="Google Shape;897;p49"/>
          <p:cNvSpPr txBox="1"/>
          <p:nvPr/>
        </p:nvSpPr>
        <p:spPr>
          <a:xfrm>
            <a:off x="8559431" y="1772342"/>
            <a:ext cx="1288494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 Cover Photo</a:t>
            </a:r>
            <a:endParaRPr/>
          </a:p>
        </p:txBody>
      </p:sp>
      <p:sp>
        <p:nvSpPr>
          <p:cNvPr id="898" name="Google Shape;898;p49"/>
          <p:cNvSpPr txBox="1"/>
          <p:nvPr/>
        </p:nvSpPr>
        <p:spPr>
          <a:xfrm>
            <a:off x="9724574" y="3712417"/>
            <a:ext cx="21067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User Interaction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9"/>
          <p:cNvSpPr/>
          <p:nvPr/>
        </p:nvSpPr>
        <p:spPr>
          <a:xfrm>
            <a:off x="10696040" y="4161248"/>
            <a:ext cx="634787" cy="2485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9"/>
          <p:cNvSpPr/>
          <p:nvPr/>
        </p:nvSpPr>
        <p:spPr>
          <a:xfrm>
            <a:off x="6735436" y="3224967"/>
            <a:ext cx="2468242" cy="1060575"/>
          </a:xfrm>
          <a:prstGeom prst="ellipse">
            <a:avLst/>
          </a:prstGeom>
          <a:noFill/>
          <a:ln cap="flat" cmpd="sng" w="28575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9"/>
          <p:cNvSpPr txBox="1"/>
          <p:nvPr/>
        </p:nvSpPr>
        <p:spPr>
          <a:xfrm>
            <a:off x="5060731" y="448095"/>
            <a:ext cx="57548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https://order.nakhonkitchen.com/?StoreID=99a9f721-e472-4e69-afb4-2a7f156d48aa&amp;Service=Delivery&amp;lang=EN</a:t>
            </a:r>
            <a:endParaRPr sz="16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/>
          <p:nvPr/>
        </p:nvSpPr>
        <p:spPr>
          <a:xfrm>
            <a:off x="102080" y="103239"/>
            <a:ext cx="9877952" cy="674710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2748350" y="412641"/>
            <a:ext cx="6675869" cy="1748283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an with a fire coming out of it&#10;&#10;Description automatically generated" id="158" name="Google Shape;1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0032" y="254720"/>
            <a:ext cx="2048816" cy="2315496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5"/>
          <p:cNvSpPr txBox="1"/>
          <p:nvPr/>
        </p:nvSpPr>
        <p:spPr>
          <a:xfrm>
            <a:off x="634181" y="2160924"/>
            <a:ext cx="8937522" cy="4483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-US" sz="20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Homely yet affordable </a:t>
            </a: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cuisine</a:t>
            </a:r>
            <a:endParaRPr/>
          </a:p>
          <a:p>
            <a:pPr indent="0" lvl="0" marL="25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-US" sz="20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Mixed </a:t>
            </a:r>
            <a:r>
              <a:rPr b="1" i="0" lang="en-US" sz="20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Fusion </a:t>
            </a: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Thai, Malay  Fusion and Western Menu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•"/>
            </a:pPr>
            <a:r>
              <a:rPr b="1" lang="en-US" sz="2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-US" sz="20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Pricing more </a:t>
            </a:r>
            <a:r>
              <a:rPr b="1" lang="en-US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ffordable than other </a:t>
            </a:r>
            <a:r>
              <a:rPr b="1" lang="en-US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estaurant chains like </a:t>
            </a:r>
            <a:endParaRPr/>
          </a:p>
          <a:p>
            <a:pPr indent="0" lvl="0" marL="25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Sanook &amp;</a:t>
            </a:r>
            <a:r>
              <a:rPr b="1" lang="en-US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Thai Express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•"/>
            </a:pPr>
            <a:r>
              <a:rPr b="1" i="0" lang="en-US" sz="20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Recipes &amp; Food taste </a:t>
            </a: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cater</a:t>
            </a:r>
            <a:r>
              <a:rPr b="1" lang="en-US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</a:t>
            </a: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locals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None/>
            </a:pPr>
            <a:r>
              <a:t/>
            </a:r>
            <a:endParaRPr b="1" i="0" sz="20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•"/>
            </a:pPr>
            <a:r>
              <a:rPr b="1" i="0" lang="en-US" sz="20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Mini catering can be booked </a:t>
            </a:r>
            <a:r>
              <a:rPr b="1" lang="en-US" sz="20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day ahead</a:t>
            </a:r>
            <a:r>
              <a:rPr b="1" lang="en-US" sz="2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b="1" i="0" lang="en-US" sz="2000" u="none" cap="none" strike="noStrike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instead of 3-4 days in advance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•"/>
            </a:pPr>
            <a:r>
              <a:rPr b="1" lang="en-US" sz="20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</a:t>
            </a:r>
            <a:r>
              <a:rPr b="1" i="0" lang="en-US" sz="20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lexible menu </a:t>
            </a: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depending on what the customers want </a:t>
            </a:r>
            <a:endParaRPr/>
          </a:p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</a:t>
            </a: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(bento box, lunch-set) 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•"/>
            </a:pPr>
            <a:r>
              <a:rPr b="1" lang="en-US" sz="20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b="1" i="0" lang="en-US" sz="2000" u="none" cap="none" strike="noStrike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ost parties</a:t>
            </a:r>
            <a:r>
              <a:rPr b="1" lang="en-US" sz="200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(40 seaters)</a:t>
            </a:r>
            <a:r>
              <a:rPr b="1" lang="en-US" sz="2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</a:t>
            </a:r>
            <a:r>
              <a:rPr b="1" lang="en-US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minimum</a:t>
            </a:r>
            <a:r>
              <a:rPr b="1" i="0" lang="en-US" sz="20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order of 20 persons</a:t>
            </a:r>
            <a:endParaRPr/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/>
          </a:p>
        </p:txBody>
      </p:sp>
      <p:pic>
        <p:nvPicPr>
          <p:cNvPr descr="A spoon and fork on a napkin&#10;&#10;Description automatically generated" id="160" name="Google Shape;1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46556">
            <a:off x="1478464" y="709393"/>
            <a:ext cx="1579589" cy="129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5"/>
          <p:cNvSpPr txBox="1"/>
          <p:nvPr/>
        </p:nvSpPr>
        <p:spPr>
          <a:xfrm>
            <a:off x="3403189" y="560121"/>
            <a:ext cx="518037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Unique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Value Proposition</a:t>
            </a:r>
            <a:endParaRPr b="0" i="0" sz="4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late of food on a table&#10;&#10;Description automatically generated" id="162" name="Google Shape;16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76433" y="2721697"/>
            <a:ext cx="2048816" cy="1755058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76433" y="4628236"/>
            <a:ext cx="2051246" cy="1755059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50"/>
          <p:cNvSpPr/>
          <p:nvPr/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2DE1F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social media post&#10;&#10;Description automatically generated" id="909" name="Google Shape;90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069" y="826261"/>
            <a:ext cx="5129784" cy="502546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0" name="Google Shape;910;p50"/>
          <p:cNvSpPr/>
          <p:nvPr/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2DE1F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social media account&#10;&#10;Description automatically generated" id="911" name="Google Shape;911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1034" y="826262"/>
            <a:ext cx="5129784" cy="442381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2" name="Google Shape;912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3" name="Google Shape;913;p50"/>
          <p:cNvSpPr/>
          <p:nvPr/>
        </p:nvSpPr>
        <p:spPr>
          <a:xfrm>
            <a:off x="1295983" y="977132"/>
            <a:ext cx="2922055" cy="1412108"/>
          </a:xfrm>
          <a:prstGeom prst="ellipse">
            <a:avLst/>
          </a:prstGeom>
          <a:noFill/>
          <a:ln cap="flat" cmpd="sng" w="38100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50"/>
          <p:cNvSpPr/>
          <p:nvPr/>
        </p:nvSpPr>
        <p:spPr>
          <a:xfrm>
            <a:off x="6280389" y="2978908"/>
            <a:ext cx="5434597" cy="900183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50"/>
          <p:cNvSpPr/>
          <p:nvPr/>
        </p:nvSpPr>
        <p:spPr>
          <a:xfrm>
            <a:off x="4645022" y="1397275"/>
            <a:ext cx="707847" cy="57182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50"/>
          <p:cNvSpPr/>
          <p:nvPr/>
        </p:nvSpPr>
        <p:spPr>
          <a:xfrm>
            <a:off x="11149781" y="2978908"/>
            <a:ext cx="344664" cy="900183"/>
          </a:xfrm>
          <a:prstGeom prst="irregularSeal1">
            <a:avLst/>
          </a:prstGeom>
          <a:solidFill>
            <a:srgbClr val="EF2726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50"/>
          <p:cNvSpPr/>
          <p:nvPr/>
        </p:nvSpPr>
        <p:spPr>
          <a:xfrm>
            <a:off x="6256865" y="3193714"/>
            <a:ext cx="344664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2726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social media page&#10;&#10;Description automatically generated" id="923" name="Google Shape;923;p51"/>
          <p:cNvPicPr preferRelativeResize="0"/>
          <p:nvPr/>
        </p:nvPicPr>
        <p:blipFill rotWithShape="1">
          <a:blip r:embed="rId3">
            <a:alphaModFix/>
          </a:blip>
          <a:srcRect b="0" l="20131" r="0" t="13141"/>
          <a:stretch/>
        </p:blipFill>
        <p:spPr>
          <a:xfrm>
            <a:off x="4461641" y="1529257"/>
            <a:ext cx="7394027" cy="4625416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social media post&#10;&#10;Description automatically generated" id="924" name="Google Shape;924;p51"/>
          <p:cNvPicPr preferRelativeResize="0"/>
          <p:nvPr/>
        </p:nvPicPr>
        <p:blipFill rotWithShape="1">
          <a:blip r:embed="rId4">
            <a:alphaModFix/>
          </a:blip>
          <a:srcRect b="0" l="37526" r="0" t="-1045"/>
          <a:stretch/>
        </p:blipFill>
        <p:spPr>
          <a:xfrm>
            <a:off x="520264" y="1529257"/>
            <a:ext cx="3563006" cy="4673728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5" name="Google Shape;925;p51"/>
          <p:cNvSpPr txBox="1"/>
          <p:nvPr/>
        </p:nvSpPr>
        <p:spPr>
          <a:xfrm>
            <a:off x="709454" y="150219"/>
            <a:ext cx="10421001" cy="1261884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DEEP DIVE – FACEBOOK </a:t>
            </a:r>
            <a:r>
              <a:rPr b="1" lang="en-US" sz="24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 </a:t>
            </a:r>
            <a:r>
              <a:rPr b="1" lang="en-US" sz="2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https://www.facebook.com/Thaitogo.sg/</a:t>
            </a:r>
            <a:endParaRPr b="1"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6" name="Google Shape;926;p51"/>
          <p:cNvSpPr/>
          <p:nvPr/>
        </p:nvSpPr>
        <p:spPr>
          <a:xfrm>
            <a:off x="360272" y="4789722"/>
            <a:ext cx="2490952" cy="48873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51"/>
          <p:cNvSpPr/>
          <p:nvPr/>
        </p:nvSpPr>
        <p:spPr>
          <a:xfrm>
            <a:off x="3229595" y="4553774"/>
            <a:ext cx="504496" cy="48873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51"/>
          <p:cNvSpPr/>
          <p:nvPr/>
        </p:nvSpPr>
        <p:spPr>
          <a:xfrm>
            <a:off x="6637283" y="5691352"/>
            <a:ext cx="3405351" cy="580475"/>
          </a:xfrm>
          <a:prstGeom prst="rect">
            <a:avLst/>
          </a:prstGeom>
          <a:noFill/>
          <a:ln cap="flat" cmpd="sng" w="381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51"/>
          <p:cNvSpPr/>
          <p:nvPr/>
        </p:nvSpPr>
        <p:spPr>
          <a:xfrm>
            <a:off x="10669874" y="5685561"/>
            <a:ext cx="504496" cy="48873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51"/>
          <p:cNvSpPr/>
          <p:nvPr/>
        </p:nvSpPr>
        <p:spPr>
          <a:xfrm>
            <a:off x="8797158" y="1613780"/>
            <a:ext cx="3058509" cy="90870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51"/>
          <p:cNvSpPr/>
          <p:nvPr/>
        </p:nvSpPr>
        <p:spPr>
          <a:xfrm>
            <a:off x="5975131" y="1686910"/>
            <a:ext cx="1545022" cy="725214"/>
          </a:xfrm>
          <a:prstGeom prst="rect">
            <a:avLst/>
          </a:prstGeom>
          <a:noFill/>
          <a:ln cap="flat" cmpd="sng" w="57150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51"/>
          <p:cNvSpPr txBox="1"/>
          <p:nvPr/>
        </p:nvSpPr>
        <p:spPr>
          <a:xfrm>
            <a:off x="2972650" y="5316229"/>
            <a:ext cx="29927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http://thaitogo.sg/12/Order</a:t>
            </a:r>
            <a:endParaRPr b="1" sz="18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51"/>
          <p:cNvSpPr txBox="1"/>
          <p:nvPr/>
        </p:nvSpPr>
        <p:spPr>
          <a:xfrm>
            <a:off x="10154649" y="5480698"/>
            <a:ext cx="54675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934" name="Google Shape;934;p51"/>
          <p:cNvSpPr/>
          <p:nvPr/>
        </p:nvSpPr>
        <p:spPr>
          <a:xfrm>
            <a:off x="9708821" y="2779333"/>
            <a:ext cx="546758" cy="62031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51"/>
          <p:cNvSpPr txBox="1"/>
          <p:nvPr/>
        </p:nvSpPr>
        <p:spPr>
          <a:xfrm>
            <a:off x="9864540" y="3819795"/>
            <a:ext cx="1737123" cy="978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8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Audience </a:t>
            </a:r>
            <a:endParaRPr/>
          </a:p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8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Engagement</a:t>
            </a:r>
            <a:endParaRPr/>
          </a:p>
        </p:txBody>
      </p:sp>
      <p:sp>
        <p:nvSpPr>
          <p:cNvPr id="936" name="Google Shape;936;p51"/>
          <p:cNvSpPr txBox="1"/>
          <p:nvPr/>
        </p:nvSpPr>
        <p:spPr>
          <a:xfrm>
            <a:off x="10591160" y="5480698"/>
            <a:ext cx="1080576" cy="30777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NO ADVT</a:t>
            </a:r>
            <a:endParaRPr b="1" sz="1400" u="sng">
              <a:solidFill>
                <a:srgbClr val="FF000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52"/>
          <p:cNvSpPr/>
          <p:nvPr/>
        </p:nvSpPr>
        <p:spPr>
          <a:xfrm flipH="1">
            <a:off x="10208496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52"/>
          <p:cNvSpPr/>
          <p:nvPr/>
        </p:nvSpPr>
        <p:spPr>
          <a:xfrm>
            <a:off x="7473060" y="5821179"/>
            <a:ext cx="2410445" cy="320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5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4" name="Google Shape;94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361" y="1056291"/>
            <a:ext cx="9963573" cy="5133021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lack and red text on a white background&#10;&#10;Description automatically generated" id="945" name="Google Shape;94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276" y="349592"/>
            <a:ext cx="2207172" cy="533277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52"/>
          <p:cNvSpPr/>
          <p:nvPr/>
        </p:nvSpPr>
        <p:spPr>
          <a:xfrm>
            <a:off x="4175760" y="5069714"/>
            <a:ext cx="1783929" cy="950086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38D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52"/>
          <p:cNvSpPr/>
          <p:nvPr/>
        </p:nvSpPr>
        <p:spPr>
          <a:xfrm>
            <a:off x="6046405" y="5232525"/>
            <a:ext cx="859725" cy="42584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948" name="Google Shape;948;p52"/>
          <p:cNvSpPr/>
          <p:nvPr/>
        </p:nvSpPr>
        <p:spPr>
          <a:xfrm>
            <a:off x="785360" y="1650352"/>
            <a:ext cx="657705" cy="53327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DFD06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700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52"/>
          <p:cNvSpPr txBox="1"/>
          <p:nvPr/>
        </p:nvSpPr>
        <p:spPr>
          <a:xfrm>
            <a:off x="974552" y="5005128"/>
            <a:ext cx="1737123" cy="978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8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Audience </a:t>
            </a:r>
            <a:endParaRPr/>
          </a:p>
          <a:p>
            <a:pPr indent="0" lvl="0" marL="0" marR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lang="en-US" sz="1800" u="none" cap="none" strike="noStrike">
                <a:solidFill>
                  <a:srgbClr val="00206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Engagement</a:t>
            </a:r>
            <a:endParaRPr/>
          </a:p>
        </p:txBody>
      </p:sp>
      <p:sp>
        <p:nvSpPr>
          <p:cNvPr id="950" name="Google Shape;950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1" name="Google Shape;951;p52"/>
          <p:cNvSpPr txBox="1"/>
          <p:nvPr/>
        </p:nvSpPr>
        <p:spPr>
          <a:xfrm>
            <a:off x="5285401" y="413248"/>
            <a:ext cx="44419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https://www.facebook.com/Thaitogo.sg/</a:t>
            </a:r>
            <a:endParaRPr b="1" sz="18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53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53"/>
          <p:cNvSpPr/>
          <p:nvPr/>
        </p:nvSpPr>
        <p:spPr>
          <a:xfrm>
            <a:off x="2374710" y="848218"/>
            <a:ext cx="9173823" cy="51615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53"/>
          <p:cNvSpPr/>
          <p:nvPr/>
        </p:nvSpPr>
        <p:spPr>
          <a:xfrm flipH="1" rot="10800000">
            <a:off x="3005568" y="1390832"/>
            <a:ext cx="7914401" cy="4076338"/>
          </a:xfrm>
          <a:custGeom>
            <a:rect b="b" l="l" r="r" t="t"/>
            <a:pathLst>
              <a:path extrusionOk="0" h="4076338" w="7914401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53"/>
          <p:cNvSpPr/>
          <p:nvPr/>
        </p:nvSpPr>
        <p:spPr>
          <a:xfrm>
            <a:off x="8438097" y="5034712"/>
            <a:ext cx="1602908" cy="213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website&#10;&#10;Description automatically generated" id="962" name="Google Shape;96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50" y="1228756"/>
            <a:ext cx="2958998" cy="2126589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social media post&#10;&#10;Description automatically generated" id="963" name="Google Shape;96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5916" y="862057"/>
            <a:ext cx="4299814" cy="2254786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social media post&#10;&#10;Description automatically generated" id="964" name="Google Shape;964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6569" y="501652"/>
            <a:ext cx="3945981" cy="2506886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person smiling in a restaurant&#10;&#10;Description automatically generated" id="965" name="Google Shape;965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5549" y="3330808"/>
            <a:ext cx="3785205" cy="2782984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social media account&#10;&#10;Description automatically generated" id="966" name="Google Shape;966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31274" y="3323559"/>
            <a:ext cx="4172032" cy="271127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7" name="Google Shape;967;p53"/>
          <p:cNvSpPr txBox="1"/>
          <p:nvPr/>
        </p:nvSpPr>
        <p:spPr>
          <a:xfrm>
            <a:off x="2195344" y="241161"/>
            <a:ext cx="383579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http://thaitogo.sg/12/AboutUs</a:t>
            </a:r>
            <a:endParaRPr b="1" sz="2000" u="sng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u="sng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poon and fork on a napkin&#10;&#10;Description automatically generated" id="968" name="Google Shape;968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446556">
            <a:off x="691933" y="130218"/>
            <a:ext cx="1053931" cy="968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food&#10;&#10;Description automatically generated" id="969" name="Google Shape;969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8694" y="3517421"/>
            <a:ext cx="3317285" cy="259587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0" name="Google Shape;970;p53"/>
          <p:cNvSpPr/>
          <p:nvPr/>
        </p:nvSpPr>
        <p:spPr>
          <a:xfrm>
            <a:off x="6467267" y="542615"/>
            <a:ext cx="229449" cy="55452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53"/>
          <p:cNvSpPr/>
          <p:nvPr/>
        </p:nvSpPr>
        <p:spPr>
          <a:xfrm>
            <a:off x="5252299" y="1092181"/>
            <a:ext cx="1371600" cy="9018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53"/>
          <p:cNvSpPr/>
          <p:nvPr/>
        </p:nvSpPr>
        <p:spPr>
          <a:xfrm>
            <a:off x="9460309" y="549567"/>
            <a:ext cx="1371600" cy="9018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53"/>
          <p:cNvSpPr/>
          <p:nvPr/>
        </p:nvSpPr>
        <p:spPr>
          <a:xfrm>
            <a:off x="4239491" y="3463409"/>
            <a:ext cx="1371600" cy="9018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53"/>
          <p:cNvSpPr/>
          <p:nvPr/>
        </p:nvSpPr>
        <p:spPr>
          <a:xfrm>
            <a:off x="8370735" y="4524703"/>
            <a:ext cx="3696745" cy="1471242"/>
          </a:xfrm>
          <a:prstGeom prst="rect">
            <a:avLst/>
          </a:prstGeom>
          <a:noFill/>
          <a:ln cap="flat" cmpd="sng" w="38100">
            <a:solidFill>
              <a:srgbClr val="048B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10412618" y="305603"/>
            <a:ext cx="229449" cy="50372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53"/>
          <p:cNvSpPr/>
          <p:nvPr/>
        </p:nvSpPr>
        <p:spPr>
          <a:xfrm>
            <a:off x="5375264" y="2914048"/>
            <a:ext cx="386347" cy="60971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53"/>
          <p:cNvSpPr/>
          <p:nvPr/>
        </p:nvSpPr>
        <p:spPr>
          <a:xfrm>
            <a:off x="9654658" y="4352935"/>
            <a:ext cx="386347" cy="60971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54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54"/>
          <p:cNvSpPr/>
          <p:nvPr/>
        </p:nvSpPr>
        <p:spPr>
          <a:xfrm>
            <a:off x="1608322" y="914400"/>
            <a:ext cx="9155931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54"/>
          <p:cNvSpPr/>
          <p:nvPr/>
        </p:nvSpPr>
        <p:spPr>
          <a:xfrm>
            <a:off x="2952807" y="1286929"/>
            <a:ext cx="7105720" cy="1883362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54"/>
          <p:cNvSpPr txBox="1"/>
          <p:nvPr/>
        </p:nvSpPr>
        <p:spPr>
          <a:xfrm>
            <a:off x="3650936" y="1516692"/>
            <a:ext cx="5958285" cy="1311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Competitive Analysis  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292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Social Media Ads</a:t>
            </a:r>
            <a:endParaRPr b="0" i="0" sz="4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987" name="Google Shape;98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191059" y="1784679"/>
            <a:ext cx="1217605" cy="96832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54"/>
          <p:cNvSpPr txBox="1"/>
          <p:nvPr/>
        </p:nvSpPr>
        <p:spPr>
          <a:xfrm>
            <a:off x="3553151" y="5336990"/>
            <a:ext cx="5024136" cy="3350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2" u="sng">
                <a:solidFill>
                  <a:srgbClr val="00206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https://www.facebook.com/ads/library/</a:t>
            </a:r>
            <a:endParaRPr b="0" sz="2000" u="none" cap="none" strike="noStrike">
              <a:solidFill>
                <a:srgbClr val="00206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9" name="Google Shape;989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ee related image detail. The Hottest 10 Digital Marketing Trends Anticipated in 2023 - Traffic ..." id="990" name="Google Shape;99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2734" y="3363738"/>
            <a:ext cx="2845865" cy="130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55"/>
          <p:cNvSpPr/>
          <p:nvPr/>
        </p:nvSpPr>
        <p:spPr>
          <a:xfrm>
            <a:off x="0" y="0"/>
            <a:ext cx="12192000" cy="6219825"/>
          </a:xfrm>
          <a:custGeom>
            <a:rect b="b" l="l" r="r" t="t"/>
            <a:pathLst>
              <a:path extrusionOk="0" h="6219825" w="12192000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7" name="Google Shape;99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6512" y="3586053"/>
            <a:ext cx="2350729" cy="157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phone&#10;&#10;Description automatically generated" id="998" name="Google Shape;99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4016" y="844061"/>
            <a:ext cx="1916102" cy="258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815" y="3269071"/>
            <a:ext cx="2637027" cy="241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8202" y="832751"/>
            <a:ext cx="1667226" cy="209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7106" y="800473"/>
            <a:ext cx="1916102" cy="234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3378" y="424116"/>
            <a:ext cx="2303307" cy="22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2560" y="2871991"/>
            <a:ext cx="2303308" cy="209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46580" y="832751"/>
            <a:ext cx="2303307" cy="20915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5"/>
          <p:cNvSpPr/>
          <p:nvPr/>
        </p:nvSpPr>
        <p:spPr>
          <a:xfrm>
            <a:off x="347872" y="2801125"/>
            <a:ext cx="804595" cy="1042923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55"/>
          <p:cNvSpPr/>
          <p:nvPr/>
        </p:nvSpPr>
        <p:spPr>
          <a:xfrm>
            <a:off x="1494258" y="2858128"/>
            <a:ext cx="452485" cy="21701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55"/>
          <p:cNvSpPr txBox="1"/>
          <p:nvPr/>
        </p:nvSpPr>
        <p:spPr>
          <a:xfrm>
            <a:off x="2567524" y="1697036"/>
            <a:ext cx="1166420" cy="29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32" u="sng">
                <a:solidFill>
                  <a:srgbClr val="A9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 sz="1200" u="sng">
                <a:solidFill>
                  <a:srgbClr val="A9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NO ADVT</a:t>
            </a:r>
            <a:endParaRPr b="1" sz="1200" u="sng">
              <a:solidFill>
                <a:srgbClr val="FF000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8" name="Google Shape;1008;p55"/>
          <p:cNvSpPr txBox="1"/>
          <p:nvPr/>
        </p:nvSpPr>
        <p:spPr>
          <a:xfrm>
            <a:off x="6239858" y="4192415"/>
            <a:ext cx="11664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NO ADVT</a:t>
            </a:r>
            <a:endParaRPr b="1" sz="1400" u="sng">
              <a:solidFill>
                <a:srgbClr val="FF000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9" name="Google Shape;1009;p55"/>
          <p:cNvSpPr txBox="1"/>
          <p:nvPr/>
        </p:nvSpPr>
        <p:spPr>
          <a:xfrm>
            <a:off x="9327912" y="3852264"/>
            <a:ext cx="1166420" cy="579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32" u="sng">
              <a:solidFill>
                <a:srgbClr val="A9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A9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NO ADVT</a:t>
            </a:r>
            <a:endParaRPr b="1" sz="1200" u="sng">
              <a:solidFill>
                <a:srgbClr val="FF000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0" name="Google Shape;1010;p55"/>
          <p:cNvSpPr txBox="1"/>
          <p:nvPr/>
        </p:nvSpPr>
        <p:spPr>
          <a:xfrm>
            <a:off x="2295809" y="3057576"/>
            <a:ext cx="2795612" cy="307777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048BB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Website: http? Not secured</a:t>
            </a:r>
            <a:endParaRPr b="1" sz="1400" u="sng">
              <a:solidFill>
                <a:srgbClr val="048BB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An orange elephant with red text&#10;&#10;Description automatically generated" id="1011" name="Google Shape;1011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62103" y="190942"/>
            <a:ext cx="960252" cy="641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&#10;&#10;Description automatically generated" id="1012" name="Google Shape;1012;p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576011" y="177477"/>
            <a:ext cx="1512464" cy="547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red text on a white background&#10;&#10;Description automatically generated" id="1013" name="Google Shape;1013;p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547837" y="209514"/>
            <a:ext cx="1758490" cy="428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menu&#10;&#10;Description automatically generated" id="1014" name="Google Shape;1014;p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95808" y="3488134"/>
            <a:ext cx="3258401" cy="2198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5"/>
          <p:cNvSpPr/>
          <p:nvPr/>
        </p:nvSpPr>
        <p:spPr>
          <a:xfrm>
            <a:off x="2292760" y="3429000"/>
            <a:ext cx="1118325" cy="9144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55"/>
          <p:cNvSpPr txBox="1"/>
          <p:nvPr/>
        </p:nvSpPr>
        <p:spPr>
          <a:xfrm>
            <a:off x="2859543" y="6175253"/>
            <a:ext cx="6357029" cy="3350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2" u="sng">
                <a:solidFill>
                  <a:srgbClr val="0070C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https://www.facebook.com/ads/library/</a:t>
            </a:r>
            <a:endParaRPr b="1" sz="2000" cap="none" strike="noStrike">
              <a:solidFill>
                <a:srgbClr val="0070C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7" name="Google Shape;1017;p55"/>
          <p:cNvSpPr/>
          <p:nvPr/>
        </p:nvSpPr>
        <p:spPr>
          <a:xfrm>
            <a:off x="2595868" y="1576552"/>
            <a:ext cx="951373" cy="572285"/>
          </a:xfrm>
          <a:prstGeom prst="rect">
            <a:avLst/>
          </a:prstGeom>
          <a:noFill/>
          <a:ln cap="flat" cmpd="sng" w="76200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55"/>
          <p:cNvSpPr/>
          <p:nvPr/>
        </p:nvSpPr>
        <p:spPr>
          <a:xfrm>
            <a:off x="9254172" y="3978176"/>
            <a:ext cx="1024494" cy="572285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55"/>
          <p:cNvSpPr/>
          <p:nvPr/>
        </p:nvSpPr>
        <p:spPr>
          <a:xfrm>
            <a:off x="7588602" y="1388498"/>
            <a:ext cx="1431525" cy="914400"/>
          </a:xfrm>
          <a:prstGeom prst="ellipse">
            <a:avLst/>
          </a:prstGeom>
          <a:noFill/>
          <a:ln cap="flat" cmpd="sng" w="28575">
            <a:solidFill>
              <a:srgbClr val="FF73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55"/>
          <p:cNvSpPr/>
          <p:nvPr/>
        </p:nvSpPr>
        <p:spPr>
          <a:xfrm>
            <a:off x="8983208" y="1403132"/>
            <a:ext cx="367972" cy="293904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43900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55"/>
          <p:cNvSpPr/>
          <p:nvPr/>
        </p:nvSpPr>
        <p:spPr>
          <a:xfrm>
            <a:off x="51700" y="987964"/>
            <a:ext cx="1852182" cy="572285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55"/>
          <p:cNvSpPr/>
          <p:nvPr/>
        </p:nvSpPr>
        <p:spPr>
          <a:xfrm>
            <a:off x="1946204" y="1181730"/>
            <a:ext cx="452485" cy="217017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F00AA"/>
              </a:solidFill>
              <a:highlight>
                <a:srgbClr val="80008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55"/>
          <p:cNvSpPr/>
          <p:nvPr/>
        </p:nvSpPr>
        <p:spPr>
          <a:xfrm>
            <a:off x="5091421" y="1376854"/>
            <a:ext cx="1852182" cy="57228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55"/>
          <p:cNvSpPr/>
          <p:nvPr/>
        </p:nvSpPr>
        <p:spPr>
          <a:xfrm>
            <a:off x="9489989" y="1644868"/>
            <a:ext cx="1852182" cy="57228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55"/>
          <p:cNvSpPr/>
          <p:nvPr/>
        </p:nvSpPr>
        <p:spPr>
          <a:xfrm>
            <a:off x="6655800" y="2209444"/>
            <a:ext cx="301117" cy="387119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439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55"/>
          <p:cNvSpPr/>
          <p:nvPr/>
        </p:nvSpPr>
        <p:spPr>
          <a:xfrm>
            <a:off x="6236811" y="4093790"/>
            <a:ext cx="1025842" cy="57228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55"/>
          <p:cNvSpPr/>
          <p:nvPr/>
        </p:nvSpPr>
        <p:spPr>
          <a:xfrm>
            <a:off x="11456380" y="2333371"/>
            <a:ext cx="305734" cy="38711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55"/>
          <p:cNvSpPr/>
          <p:nvPr/>
        </p:nvSpPr>
        <p:spPr>
          <a:xfrm>
            <a:off x="4441930" y="177476"/>
            <a:ext cx="467477" cy="547649"/>
          </a:xfrm>
          <a:prstGeom prst="irregularSeal1">
            <a:avLst/>
          </a:prstGeom>
          <a:solidFill>
            <a:srgbClr val="CF00AA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55"/>
          <p:cNvSpPr/>
          <p:nvPr/>
        </p:nvSpPr>
        <p:spPr>
          <a:xfrm>
            <a:off x="7866742" y="223658"/>
            <a:ext cx="362087" cy="414517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55"/>
          <p:cNvSpPr/>
          <p:nvPr/>
        </p:nvSpPr>
        <p:spPr>
          <a:xfrm>
            <a:off x="11286514" y="282867"/>
            <a:ext cx="455783" cy="442258"/>
          </a:xfrm>
          <a:prstGeom prst="star7">
            <a:avLst>
              <a:gd fmla="val 12800" name="adj"/>
              <a:gd fmla="val 102572" name="hf"/>
              <a:gd fmla="val 105210" name="vf"/>
            </a:avLst>
          </a:prstGeom>
          <a:solidFill>
            <a:schemeClr val="dk1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55"/>
          <p:cNvSpPr txBox="1"/>
          <p:nvPr/>
        </p:nvSpPr>
        <p:spPr>
          <a:xfrm>
            <a:off x="449703" y="136237"/>
            <a:ext cx="1210157" cy="307777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A90000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4 STARS</a:t>
            </a:r>
            <a:endParaRPr/>
          </a:p>
        </p:txBody>
      </p:sp>
      <p:sp>
        <p:nvSpPr>
          <p:cNvPr id="1032" name="Google Shape;1032;p55"/>
          <p:cNvSpPr txBox="1"/>
          <p:nvPr/>
        </p:nvSpPr>
        <p:spPr>
          <a:xfrm>
            <a:off x="5174114" y="477819"/>
            <a:ext cx="1210157" cy="307777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A90000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 4.1 STARS</a:t>
            </a:r>
            <a:endParaRPr/>
          </a:p>
        </p:txBody>
      </p:sp>
      <p:sp>
        <p:nvSpPr>
          <p:cNvPr id="1033" name="Google Shape;1033;p55"/>
          <p:cNvSpPr txBox="1"/>
          <p:nvPr/>
        </p:nvSpPr>
        <p:spPr>
          <a:xfrm>
            <a:off x="10760357" y="1791612"/>
            <a:ext cx="1210157" cy="307777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A90000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 </a:t>
            </a:r>
            <a:r>
              <a:rPr b="1" lang="en-US" sz="1400" u="sng">
                <a:solidFill>
                  <a:srgbClr val="A90000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4.5 STARS</a:t>
            </a:r>
            <a:endParaRPr/>
          </a:p>
        </p:txBody>
      </p:sp>
      <p:sp>
        <p:nvSpPr>
          <p:cNvPr id="1034" name="Google Shape;103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5" name="Google Shape;1035;p55"/>
          <p:cNvSpPr/>
          <p:nvPr/>
        </p:nvSpPr>
        <p:spPr>
          <a:xfrm>
            <a:off x="3071554" y="2204132"/>
            <a:ext cx="335447" cy="486098"/>
          </a:xfrm>
          <a:prstGeom prst="irregularSeal1">
            <a:avLst/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55"/>
          <p:cNvSpPr/>
          <p:nvPr/>
        </p:nvSpPr>
        <p:spPr>
          <a:xfrm>
            <a:off x="6573000" y="4846529"/>
            <a:ext cx="335447" cy="486098"/>
          </a:xfrm>
          <a:prstGeom prst="irregularSeal1">
            <a:avLst/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55"/>
          <p:cNvSpPr/>
          <p:nvPr/>
        </p:nvSpPr>
        <p:spPr>
          <a:xfrm>
            <a:off x="9646753" y="4640604"/>
            <a:ext cx="335447" cy="486098"/>
          </a:xfrm>
          <a:prstGeom prst="irregularSeal1">
            <a:avLst/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56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56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56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56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56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56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49" name="Google Shape;1049;p56"/>
          <p:cNvGraphicFramePr/>
          <p:nvPr/>
        </p:nvGraphicFramePr>
        <p:xfrm>
          <a:off x="159657" y="1365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{8368D9FF-D55F-4230-9793-C3F3D52B6221}</a:tableStyleId>
              </a:tblPr>
              <a:tblGrid>
                <a:gridCol w="2104700"/>
                <a:gridCol w="3221775"/>
                <a:gridCol w="6459125"/>
              </a:tblGrid>
              <a:tr h="38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sng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Category</a:t>
                      </a:r>
                      <a:endParaRPr/>
                    </a:p>
                  </a:txBody>
                  <a:tcPr marT="53625" marB="53625" marR="53625" marL="53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sng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Critical Area to look out</a:t>
                      </a:r>
                      <a:endParaRPr/>
                    </a:p>
                  </a:txBody>
                  <a:tcPr marT="53625" marB="53625" marR="53625" marL="53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sng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Why It Is Important</a:t>
                      </a:r>
                      <a:endParaRPr/>
                    </a:p>
                  </a:txBody>
                  <a:tcPr marT="53625" marB="53625" marR="53625" marL="53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56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1. </a:t>
                      </a: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Audience Targeting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Demographics, Interests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Understanding the audience your competitors target can reveal gaps in the market or opportunities to refine your own targeting strategies</a:t>
                      </a: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.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56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2. </a:t>
                      </a: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Ad Content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Messaging and Value Proposition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Analyzing the core messages and value propositions helps to differentiate your offerings and identify what resonates with the audience.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56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Visual Elements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The use of images, videos, and design in ads can influence engagement rates; understanding what works can inform your creative strategy.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56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3. Ad Types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Formats Used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Identifying which ad formats (e.g., carousel, video, stories) competitors use most effectively can guide your ad format choices.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56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4. </a:t>
                      </a: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Engagement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Likes, Shares, Comments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High engagement rates indicate content resonance; analysing these metrics helps identify effective content types and topics.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56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5. </a:t>
                      </a: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Call to Action (CTA)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Clarity, Urgency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The effectiveness of CTAs can significantly impact conversion rates; studying competitors' CTAs can inspire more compelling ones.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56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6. Campaign Structure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Campaign Goals, Ad Sets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Understanding the structure and goals of competitors' campaigns can provide insights into effective campaign management strategies.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56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7. Bu</a:t>
                      </a: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dget and Bidding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Estimated Ad Spend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Although exact budgets may be unknown, indicators of  Ad Spend and bidding strategies can help in your budget allocation decisions.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59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8. Performance Metrics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Click-Through Rate (CTR), Conversion Rate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Benchmarking these metrics can help gauge the effectiveness of your ads relative to the competition and industry standards.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56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9. </a:t>
                      </a:r>
                      <a:r>
                        <a:rPr b="1" lang="en-US" sz="9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Trends and Innovation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Use of New Features or Platforms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Observing how competitors adopt new social media features or platforms can reveal emerging trends and opportunities for innovation.</a:t>
                      </a:r>
                      <a:endParaRPr/>
                    </a:p>
                  </a:txBody>
                  <a:tcPr marT="53625" marB="53625" marR="53625" marL="53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</a:tbl>
          </a:graphicData>
        </a:graphic>
      </p:graphicFrame>
      <p:sp>
        <p:nvSpPr>
          <p:cNvPr id="1050" name="Google Shape;1050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1" name="Google Shape;1051;p56"/>
          <p:cNvSpPr/>
          <p:nvPr/>
        </p:nvSpPr>
        <p:spPr>
          <a:xfrm>
            <a:off x="4756912" y="619353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56"/>
          <p:cNvSpPr/>
          <p:nvPr/>
        </p:nvSpPr>
        <p:spPr>
          <a:xfrm>
            <a:off x="2013766" y="1245019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56"/>
          <p:cNvSpPr/>
          <p:nvPr/>
        </p:nvSpPr>
        <p:spPr>
          <a:xfrm>
            <a:off x="4756912" y="2861008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56"/>
          <p:cNvSpPr/>
          <p:nvPr/>
        </p:nvSpPr>
        <p:spPr>
          <a:xfrm>
            <a:off x="2013766" y="3481701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56"/>
          <p:cNvSpPr/>
          <p:nvPr/>
        </p:nvSpPr>
        <p:spPr>
          <a:xfrm>
            <a:off x="4756912" y="4572638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56"/>
          <p:cNvSpPr/>
          <p:nvPr/>
        </p:nvSpPr>
        <p:spPr>
          <a:xfrm>
            <a:off x="2013766" y="5792688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7"/>
          <p:cNvSpPr/>
          <p:nvPr/>
        </p:nvSpPr>
        <p:spPr>
          <a:xfrm>
            <a:off x="162232" y="35507"/>
            <a:ext cx="11710220" cy="674710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57"/>
          <p:cNvSpPr/>
          <p:nvPr/>
        </p:nvSpPr>
        <p:spPr>
          <a:xfrm>
            <a:off x="3087564" y="312659"/>
            <a:ext cx="7024914" cy="1471896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DFD0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 Journey</a:t>
            </a:r>
            <a:endParaRPr/>
          </a:p>
        </p:txBody>
      </p:sp>
      <p:pic>
        <p:nvPicPr>
          <p:cNvPr descr="A spoon and fork on a napkin&#10;&#10;Description automatically generated" id="1063" name="Google Shape;106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1907951" y="553776"/>
            <a:ext cx="1521870" cy="11838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4" name="Google Shape;1064;p57"/>
          <p:cNvGraphicFramePr/>
          <p:nvPr/>
        </p:nvGraphicFramePr>
        <p:xfrm>
          <a:off x="304801" y="192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{8368D9FF-D55F-4230-9793-C3F3D52B6221}</a:tableStyleId>
              </a:tblPr>
              <a:tblGrid>
                <a:gridCol w="2925100"/>
                <a:gridCol w="3414925"/>
                <a:gridCol w="5028300"/>
              </a:tblGrid>
              <a:tr h="73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000" u="sng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Customer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000" u="sng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Life Stage</a:t>
                      </a:r>
                      <a:endParaRPr b="1" i="0" sz="2000" u="sng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000" u="sng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Digital Marketing Channels </a:t>
                      </a:r>
                      <a:endParaRPr b="1" i="0" sz="2000" u="sng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2000" u="sng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Contents/Ideas</a:t>
                      </a:r>
                      <a:endParaRPr b="1" sz="2000" u="sng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1038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Awareness</a:t>
                      </a:r>
                      <a:endParaRPr b="1" i="0" sz="20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0" lang="en-US" sz="20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SMM / SMM Ads</a:t>
                      </a:r>
                      <a:endParaRPr b="1" i="0" sz="20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0" lang="en-US" sz="20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SEO</a:t>
                      </a:r>
                      <a:endParaRPr b="1" i="0" sz="20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0" lang="en-US" sz="20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SEM</a:t>
                      </a:r>
                      <a:endParaRPr b="1" i="0" sz="20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BOOST Posts or Run Ads showcasing the unique flavor and new localised Thai-Malay fusion recipes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113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Consideration</a:t>
                      </a:r>
                      <a:endParaRPr b="1" i="0" sz="20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BC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0" lang="en-US" sz="20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Enhanced Website </a:t>
                      </a:r>
                      <a:endParaRPr/>
                    </a:p>
                    <a:p>
                      <a:pPr indent="-342900" lvl="0" marL="3429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0" lang="en-US" sz="20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Current Email Lists from Website/Call in </a:t>
                      </a:r>
                      <a:endParaRPr b="1" i="0" sz="20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BC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Video &amp; Food Posts, Customer Reviews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Email featuring Promotion &amp; Online Order links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BC"/>
                    </a:solidFill>
                  </a:tcPr>
                </a:tc>
              </a:tr>
              <a:tr h="89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Decision</a:t>
                      </a:r>
                      <a:endParaRPr b="1" i="0" sz="20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9C"/>
                    </a:solidFill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0" lang="en-US" sz="20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Online Ordering</a:t>
                      </a:r>
                      <a:endParaRPr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0" lang="en-US" sz="20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Phone In or WhatsApp Call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9C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Call to Action (CTA)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- Order Now 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- Book Now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- Special Offers, Freebies Now</a:t>
                      </a:r>
                      <a:endParaRPr b="1" i="0" sz="18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E9C"/>
                    </a:solidFill>
                  </a:tcPr>
                </a:tc>
              </a:tr>
            </a:tbl>
          </a:graphicData>
        </a:graphic>
      </p:graphicFrame>
      <p:sp>
        <p:nvSpPr>
          <p:cNvPr id="1065" name="Google Shape;1065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8"/>
          <p:cNvSpPr/>
          <p:nvPr/>
        </p:nvSpPr>
        <p:spPr>
          <a:xfrm>
            <a:off x="117987" y="40175"/>
            <a:ext cx="11901947" cy="674710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2748350" y="213970"/>
            <a:ext cx="7024914" cy="1090925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2" name="Google Shape;1072;p58"/>
          <p:cNvGrpSpPr/>
          <p:nvPr/>
        </p:nvGrpSpPr>
        <p:grpSpPr>
          <a:xfrm>
            <a:off x="355478" y="1443473"/>
            <a:ext cx="11664455" cy="4968046"/>
            <a:chOff x="100" y="1774455"/>
            <a:chExt cx="10117488" cy="4404674"/>
          </a:xfrm>
        </p:grpSpPr>
        <p:sp>
          <p:nvSpPr>
            <p:cNvPr id="1073" name="Google Shape;1073;p58"/>
            <p:cNvSpPr/>
            <p:nvPr/>
          </p:nvSpPr>
          <p:spPr>
            <a:xfrm>
              <a:off x="3657344" y="1933362"/>
              <a:ext cx="1479976" cy="913075"/>
            </a:xfrm>
            <a:custGeom>
              <a:rect b="b" l="l" r="r" t="t"/>
              <a:pathLst>
                <a:path extrusionOk="0" h="608266" w="1005077">
                  <a:moveTo>
                    <a:pt x="296599" y="0"/>
                  </a:moveTo>
                  <a:lnTo>
                    <a:pt x="1005078" y="0"/>
                  </a:lnTo>
                  <a:lnTo>
                    <a:pt x="708955" y="608266"/>
                  </a:lnTo>
                  <a:lnTo>
                    <a:pt x="0" y="60826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8"/>
            <p:cNvSpPr/>
            <p:nvPr/>
          </p:nvSpPr>
          <p:spPr>
            <a:xfrm>
              <a:off x="3133432" y="3048328"/>
              <a:ext cx="1479415" cy="895685"/>
            </a:xfrm>
            <a:custGeom>
              <a:rect b="b" l="l" r="r" t="t"/>
              <a:pathLst>
                <a:path extrusionOk="0" h="608275" w="1004696">
                  <a:moveTo>
                    <a:pt x="296599" y="0"/>
                  </a:moveTo>
                  <a:lnTo>
                    <a:pt x="1004697" y="0"/>
                  </a:lnTo>
                  <a:lnTo>
                    <a:pt x="708965" y="608276"/>
                  </a:lnTo>
                  <a:lnTo>
                    <a:pt x="0" y="608276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8"/>
            <p:cNvSpPr/>
            <p:nvPr/>
          </p:nvSpPr>
          <p:spPr>
            <a:xfrm>
              <a:off x="2620731" y="4145906"/>
              <a:ext cx="1480930" cy="895685"/>
            </a:xfrm>
            <a:custGeom>
              <a:rect b="b" l="l" r="r" t="t"/>
              <a:pathLst>
                <a:path extrusionOk="0" h="608275" w="1005725">
                  <a:moveTo>
                    <a:pt x="296799" y="0"/>
                  </a:moveTo>
                  <a:lnTo>
                    <a:pt x="1005726" y="0"/>
                  </a:lnTo>
                  <a:lnTo>
                    <a:pt x="709127" y="608276"/>
                  </a:lnTo>
                  <a:lnTo>
                    <a:pt x="0" y="608276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8"/>
            <p:cNvSpPr/>
            <p:nvPr/>
          </p:nvSpPr>
          <p:spPr>
            <a:xfrm>
              <a:off x="2099033" y="5230230"/>
              <a:ext cx="1480130" cy="894130"/>
            </a:xfrm>
            <a:custGeom>
              <a:rect b="b" l="l" r="r" t="t"/>
              <a:pathLst>
                <a:path extrusionOk="0" h="607219" w="1005182">
                  <a:moveTo>
                    <a:pt x="296094" y="0"/>
                  </a:moveTo>
                  <a:lnTo>
                    <a:pt x="1005183" y="0"/>
                  </a:lnTo>
                  <a:lnTo>
                    <a:pt x="707793" y="607219"/>
                  </a:lnTo>
                  <a:lnTo>
                    <a:pt x="0" y="60721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7" name="Google Shape;1077;p58"/>
            <p:cNvGrpSpPr/>
            <p:nvPr/>
          </p:nvGrpSpPr>
          <p:grpSpPr>
            <a:xfrm>
              <a:off x="100" y="1774455"/>
              <a:ext cx="4060482" cy="4342666"/>
              <a:chOff x="2742237" y="2526829"/>
              <a:chExt cx="2756420" cy="2947978"/>
            </a:xfrm>
          </p:grpSpPr>
          <p:sp>
            <p:nvSpPr>
              <p:cNvPr id="1078" name="Google Shape;1078;p58"/>
              <p:cNvSpPr/>
              <p:nvPr/>
            </p:nvSpPr>
            <p:spPr>
              <a:xfrm>
                <a:off x="3104902" y="3378812"/>
                <a:ext cx="2033749" cy="701126"/>
              </a:xfrm>
              <a:custGeom>
                <a:rect b="b" l="l" r="r" t="t"/>
                <a:pathLst>
                  <a:path extrusionOk="0" h="701126" w="2033749">
                    <a:moveTo>
                      <a:pt x="0" y="5296"/>
                    </a:moveTo>
                    <a:lnTo>
                      <a:pt x="296589" y="611715"/>
                    </a:lnTo>
                    <a:cubicBezTo>
                      <a:pt x="296589" y="611715"/>
                      <a:pt x="430797" y="651996"/>
                      <a:pt x="648072" y="678494"/>
                    </a:cubicBezTo>
                    <a:lnTo>
                      <a:pt x="669969" y="651434"/>
                    </a:lnTo>
                    <a:lnTo>
                      <a:pt x="648072" y="678494"/>
                    </a:lnTo>
                    <a:cubicBezTo>
                      <a:pt x="843515" y="702336"/>
                      <a:pt x="1106186" y="714966"/>
                      <a:pt x="1399042" y="677104"/>
                    </a:cubicBezTo>
                    <a:lnTo>
                      <a:pt x="1376953" y="651434"/>
                    </a:lnTo>
                    <a:lnTo>
                      <a:pt x="1399042" y="677104"/>
                    </a:lnTo>
                    <a:cubicBezTo>
                      <a:pt x="1508208" y="662988"/>
                      <a:pt x="1621536" y="641909"/>
                      <a:pt x="1737160" y="611715"/>
                    </a:cubicBezTo>
                    <a:lnTo>
                      <a:pt x="2033749" y="0"/>
                    </a:lnTo>
                    <a:cubicBezTo>
                      <a:pt x="1083078" y="182718"/>
                      <a:pt x="0" y="5296"/>
                      <a:pt x="0" y="5296"/>
                    </a:cubicBez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58"/>
              <p:cNvSpPr/>
              <p:nvPr/>
            </p:nvSpPr>
            <p:spPr>
              <a:xfrm>
                <a:off x="3104902" y="3318205"/>
                <a:ext cx="2033749" cy="143221"/>
              </a:xfrm>
              <a:custGeom>
                <a:rect b="b" l="l" r="r" t="t"/>
                <a:pathLst>
                  <a:path extrusionOk="0" h="143221" w="2033749">
                    <a:moveTo>
                      <a:pt x="423329" y="0"/>
                    </a:moveTo>
                    <a:cubicBezTo>
                      <a:pt x="422539" y="57"/>
                      <a:pt x="161287" y="18316"/>
                      <a:pt x="0" y="65913"/>
                    </a:cubicBezTo>
                    <a:cubicBezTo>
                      <a:pt x="0" y="65913"/>
                      <a:pt x="1083078" y="243335"/>
                      <a:pt x="2033749" y="60617"/>
                    </a:cubicBezTo>
                    <a:cubicBezTo>
                      <a:pt x="2033749" y="60617"/>
                      <a:pt x="1821799" y="14621"/>
                      <a:pt x="1586170" y="1867"/>
                    </a:cubicBezTo>
                    <a:lnTo>
                      <a:pt x="1586160" y="1857"/>
                    </a:lnTo>
                    <a:cubicBezTo>
                      <a:pt x="1422940" y="19421"/>
                      <a:pt x="1231354" y="33214"/>
                      <a:pt x="1027471" y="34137"/>
                    </a:cubicBezTo>
                    <a:cubicBezTo>
                      <a:pt x="807615" y="35128"/>
                      <a:pt x="598618" y="19669"/>
                      <a:pt x="423329" y="0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58"/>
              <p:cNvSpPr/>
              <p:nvPr/>
            </p:nvSpPr>
            <p:spPr>
              <a:xfrm>
                <a:off x="3462394" y="4125991"/>
                <a:ext cx="1313945" cy="690048"/>
              </a:xfrm>
              <a:custGeom>
                <a:rect b="b" l="l" r="r" t="t"/>
                <a:pathLst>
                  <a:path extrusionOk="0" h="690048" w="1313945">
                    <a:moveTo>
                      <a:pt x="0" y="2239"/>
                    </a:moveTo>
                    <a:lnTo>
                      <a:pt x="299237" y="608657"/>
                    </a:lnTo>
                    <a:cubicBezTo>
                      <a:pt x="390954" y="655206"/>
                      <a:pt x="478812" y="679742"/>
                      <a:pt x="559708" y="690048"/>
                    </a:cubicBezTo>
                    <a:cubicBezTo>
                      <a:pt x="634213" y="679780"/>
                      <a:pt x="701526" y="681542"/>
                      <a:pt x="758390" y="688724"/>
                    </a:cubicBezTo>
                    <a:cubicBezTo>
                      <a:pt x="917524" y="666560"/>
                      <a:pt x="1019470" y="601304"/>
                      <a:pt x="1019470" y="601304"/>
                    </a:cubicBezTo>
                    <a:lnTo>
                      <a:pt x="1313945" y="0"/>
                    </a:lnTo>
                    <a:cubicBezTo>
                      <a:pt x="1313936" y="0"/>
                      <a:pt x="718052" y="209960"/>
                      <a:pt x="0" y="2239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58"/>
              <p:cNvSpPr/>
              <p:nvPr/>
            </p:nvSpPr>
            <p:spPr>
              <a:xfrm>
                <a:off x="3462394" y="4055916"/>
                <a:ext cx="1313935" cy="164057"/>
              </a:xfrm>
              <a:custGeom>
                <a:rect b="b" l="l" r="r" t="t"/>
                <a:pathLst>
                  <a:path extrusionOk="0" h="164057" w="1313935">
                    <a:moveTo>
                      <a:pt x="290579" y="1400"/>
                    </a:moveTo>
                    <a:lnTo>
                      <a:pt x="290579" y="1400"/>
                    </a:lnTo>
                    <a:cubicBezTo>
                      <a:pt x="290579" y="1410"/>
                      <a:pt x="100632" y="29947"/>
                      <a:pt x="0" y="72314"/>
                    </a:cubicBezTo>
                    <a:cubicBezTo>
                      <a:pt x="718052" y="280035"/>
                      <a:pt x="1313936" y="70075"/>
                      <a:pt x="1313936" y="70075"/>
                    </a:cubicBezTo>
                    <a:cubicBezTo>
                      <a:pt x="1235688" y="30947"/>
                      <a:pt x="1041578" y="38"/>
                      <a:pt x="1041578" y="38"/>
                    </a:cubicBezTo>
                    <a:lnTo>
                      <a:pt x="1041549" y="0"/>
                    </a:lnTo>
                    <a:cubicBezTo>
                      <a:pt x="748694" y="37862"/>
                      <a:pt x="486023" y="25232"/>
                      <a:pt x="290579" y="1400"/>
                    </a:cubicBezTo>
                    <a:close/>
                  </a:path>
                </a:pathLst>
              </a:custGeom>
              <a:solidFill>
                <a:srgbClr val="F4B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58"/>
              <p:cNvSpPr/>
              <p:nvPr/>
            </p:nvSpPr>
            <p:spPr>
              <a:xfrm>
                <a:off x="2742237" y="2632843"/>
                <a:ext cx="2756420" cy="719535"/>
              </a:xfrm>
              <a:custGeom>
                <a:rect b="b" l="l" r="r" t="t"/>
                <a:pathLst>
                  <a:path extrusionOk="0" h="719535" w="2756420">
                    <a:moveTo>
                      <a:pt x="1334519" y="113071"/>
                    </a:moveTo>
                    <a:cubicBezTo>
                      <a:pt x="743988" y="107775"/>
                      <a:pt x="0" y="0"/>
                      <a:pt x="0" y="0"/>
                    </a:cubicBezTo>
                    <a:lnTo>
                      <a:pt x="296456" y="608276"/>
                    </a:lnTo>
                    <a:cubicBezTo>
                      <a:pt x="296456" y="608276"/>
                      <a:pt x="494662" y="652663"/>
                      <a:pt x="785994" y="685362"/>
                    </a:cubicBezTo>
                    <a:cubicBezTo>
                      <a:pt x="785994" y="685362"/>
                      <a:pt x="786032" y="685362"/>
                      <a:pt x="786032" y="685362"/>
                    </a:cubicBezTo>
                    <a:lnTo>
                      <a:pt x="810197" y="658587"/>
                    </a:lnTo>
                    <a:lnTo>
                      <a:pt x="786032" y="685362"/>
                    </a:lnTo>
                    <a:cubicBezTo>
                      <a:pt x="786032" y="685362"/>
                      <a:pt x="785994" y="685362"/>
                      <a:pt x="785994" y="685362"/>
                    </a:cubicBezTo>
                    <a:cubicBezTo>
                      <a:pt x="961282" y="705040"/>
                      <a:pt x="1170280" y="720490"/>
                      <a:pt x="1390126" y="719490"/>
                    </a:cubicBezTo>
                    <a:cubicBezTo>
                      <a:pt x="1594009" y="718566"/>
                      <a:pt x="1785595" y="704774"/>
                      <a:pt x="1948815" y="687210"/>
                    </a:cubicBezTo>
                    <a:lnTo>
                      <a:pt x="1919745" y="640042"/>
                    </a:lnTo>
                    <a:lnTo>
                      <a:pt x="1948815" y="687210"/>
                    </a:lnTo>
                    <a:cubicBezTo>
                      <a:pt x="2254110" y="654358"/>
                      <a:pt x="2459965" y="608266"/>
                      <a:pt x="2459965" y="608266"/>
                    </a:cubicBezTo>
                    <a:lnTo>
                      <a:pt x="2756421" y="4953"/>
                    </a:lnTo>
                    <a:cubicBezTo>
                      <a:pt x="2687441" y="29251"/>
                      <a:pt x="1925050" y="118367"/>
                      <a:pt x="1334519" y="113071"/>
                    </a:cubicBez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58"/>
              <p:cNvSpPr/>
              <p:nvPr/>
            </p:nvSpPr>
            <p:spPr>
              <a:xfrm>
                <a:off x="2742237" y="2526829"/>
                <a:ext cx="2756420" cy="219311"/>
              </a:xfrm>
              <a:custGeom>
                <a:rect b="b" l="l" r="r" t="t"/>
                <a:pathLst>
                  <a:path extrusionOk="0" h="219311" w="2756420">
                    <a:moveTo>
                      <a:pt x="0" y="106014"/>
                    </a:moveTo>
                    <a:cubicBezTo>
                      <a:pt x="0" y="106014"/>
                      <a:pt x="743988" y="213789"/>
                      <a:pt x="1334519" y="219085"/>
                    </a:cubicBezTo>
                    <a:cubicBezTo>
                      <a:pt x="1925050" y="224381"/>
                      <a:pt x="2687441" y="135265"/>
                      <a:pt x="2756421" y="110976"/>
                    </a:cubicBezTo>
                    <a:cubicBezTo>
                      <a:pt x="2756421" y="110976"/>
                      <a:pt x="1409643" y="-135378"/>
                      <a:pt x="0" y="106014"/>
                    </a:cubicBezTo>
                    <a:close/>
                  </a:path>
                </a:pathLst>
              </a:custGeom>
              <a:solidFill>
                <a:srgbClr val="8296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58"/>
              <p:cNvSpPr/>
              <p:nvPr/>
            </p:nvSpPr>
            <p:spPr>
              <a:xfrm>
                <a:off x="3831135" y="4867322"/>
                <a:ext cx="580710" cy="607485"/>
              </a:xfrm>
              <a:custGeom>
                <a:rect b="b" l="l" r="r" t="t"/>
                <a:pathLst>
                  <a:path extrusionOk="0" h="607485" w="580710">
                    <a:moveTo>
                      <a:pt x="0" y="0"/>
                    </a:moveTo>
                    <a:lnTo>
                      <a:pt x="290646" y="607486"/>
                    </a:lnTo>
                    <a:lnTo>
                      <a:pt x="580711" y="0"/>
                    </a:lnTo>
                    <a:cubicBezTo>
                      <a:pt x="287017" y="13281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58"/>
              <p:cNvSpPr/>
              <p:nvPr/>
            </p:nvSpPr>
            <p:spPr>
              <a:xfrm>
                <a:off x="3831135" y="4808833"/>
                <a:ext cx="580710" cy="117528"/>
              </a:xfrm>
              <a:custGeom>
                <a:rect b="b" l="l" r="r" t="t"/>
                <a:pathLst>
                  <a:path extrusionOk="0" h="117528" w="580710">
                    <a:moveTo>
                      <a:pt x="190967" y="7207"/>
                    </a:moveTo>
                    <a:cubicBezTo>
                      <a:pt x="201721" y="8578"/>
                      <a:pt x="212379" y="9740"/>
                      <a:pt x="222885" y="10626"/>
                    </a:cubicBezTo>
                    <a:cubicBezTo>
                      <a:pt x="212379" y="9740"/>
                      <a:pt x="201721" y="8569"/>
                      <a:pt x="190967" y="7207"/>
                    </a:cubicBezTo>
                    <a:cubicBezTo>
                      <a:pt x="131359" y="15417"/>
                      <a:pt x="67208" y="31267"/>
                      <a:pt x="0" y="58499"/>
                    </a:cubicBezTo>
                    <a:cubicBezTo>
                      <a:pt x="0" y="58499"/>
                      <a:pt x="287017" y="191316"/>
                      <a:pt x="580711" y="58499"/>
                    </a:cubicBezTo>
                    <a:cubicBezTo>
                      <a:pt x="580711" y="58499"/>
                      <a:pt x="507521" y="20780"/>
                      <a:pt x="389649" y="5883"/>
                    </a:cubicBezTo>
                    <a:cubicBezTo>
                      <a:pt x="382191" y="6921"/>
                      <a:pt x="374761" y="7978"/>
                      <a:pt x="367056" y="8817"/>
                    </a:cubicBezTo>
                    <a:cubicBezTo>
                      <a:pt x="374761" y="7978"/>
                      <a:pt x="382191" y="6921"/>
                      <a:pt x="389649" y="5883"/>
                    </a:cubicBezTo>
                    <a:cubicBezTo>
                      <a:pt x="332775" y="-1299"/>
                      <a:pt x="265471" y="-3061"/>
                      <a:pt x="190967" y="720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6" name="Google Shape;1086;p58"/>
            <p:cNvGrpSpPr/>
            <p:nvPr/>
          </p:nvGrpSpPr>
          <p:grpSpPr>
            <a:xfrm>
              <a:off x="2032291" y="1937921"/>
              <a:ext cx="2028291" cy="4179201"/>
              <a:chOff x="4121772" y="2637796"/>
              <a:chExt cx="1376886" cy="2837011"/>
            </a:xfrm>
          </p:grpSpPr>
          <p:sp>
            <p:nvSpPr>
              <p:cNvPr id="1087" name="Google Shape;1087;p58"/>
              <p:cNvSpPr/>
              <p:nvPr/>
            </p:nvSpPr>
            <p:spPr>
              <a:xfrm>
                <a:off x="4524279" y="3378812"/>
                <a:ext cx="614371" cy="674170"/>
              </a:xfrm>
              <a:custGeom>
                <a:rect b="b" l="l" r="r" t="t"/>
                <a:pathLst>
                  <a:path extrusionOk="0" h="674170" w="614371">
                    <a:moveTo>
                      <a:pt x="172269" y="60570"/>
                    </a:moveTo>
                    <a:lnTo>
                      <a:pt x="0" y="674170"/>
                    </a:lnTo>
                    <a:cubicBezTo>
                      <a:pt x="102927" y="660111"/>
                      <a:pt x="209274" y="640052"/>
                      <a:pt x="317783" y="611715"/>
                    </a:cubicBezTo>
                    <a:lnTo>
                      <a:pt x="614372" y="0"/>
                    </a:lnTo>
                    <a:cubicBezTo>
                      <a:pt x="468668" y="28004"/>
                      <a:pt x="319850" y="47520"/>
                      <a:pt x="172298" y="60541"/>
                    </a:cubicBezTo>
                    <a:lnTo>
                      <a:pt x="172269" y="60570"/>
                    </a:lnTo>
                    <a:close/>
                  </a:path>
                </a:pathLst>
              </a:custGeom>
              <a:solidFill>
                <a:srgbClr val="2F54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58"/>
              <p:cNvSpPr/>
              <p:nvPr/>
            </p:nvSpPr>
            <p:spPr>
              <a:xfrm>
                <a:off x="4313805" y="4125991"/>
                <a:ext cx="462524" cy="669750"/>
              </a:xfrm>
              <a:custGeom>
                <a:rect b="b" l="l" r="r" t="t"/>
                <a:pathLst>
                  <a:path extrusionOk="0" h="669750" w="462524">
                    <a:moveTo>
                      <a:pt x="168240" y="66770"/>
                    </a:moveTo>
                    <a:lnTo>
                      <a:pt x="0" y="669750"/>
                    </a:lnTo>
                    <a:cubicBezTo>
                      <a:pt x="104623" y="641728"/>
                      <a:pt x="168049" y="601304"/>
                      <a:pt x="168049" y="601304"/>
                    </a:cubicBezTo>
                    <a:lnTo>
                      <a:pt x="462524" y="0"/>
                    </a:lnTo>
                    <a:cubicBezTo>
                      <a:pt x="462524" y="0"/>
                      <a:pt x="351672" y="38967"/>
                      <a:pt x="168250" y="66713"/>
                    </a:cubicBezTo>
                    <a:lnTo>
                      <a:pt x="168240" y="66770"/>
                    </a:lnTo>
                    <a:close/>
                  </a:path>
                </a:pathLst>
              </a:cu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58"/>
              <p:cNvSpPr/>
              <p:nvPr/>
            </p:nvSpPr>
            <p:spPr>
              <a:xfrm>
                <a:off x="4735277" y="2637796"/>
                <a:ext cx="763381" cy="677313"/>
              </a:xfrm>
              <a:custGeom>
                <a:rect b="b" l="l" r="r" t="t"/>
                <a:pathLst>
                  <a:path extrusionOk="0" h="677313" w="763381">
                    <a:moveTo>
                      <a:pt x="160696" y="72714"/>
                    </a:moveTo>
                    <a:lnTo>
                      <a:pt x="160696" y="72714"/>
                    </a:lnTo>
                    <a:lnTo>
                      <a:pt x="0" y="677313"/>
                    </a:lnTo>
                    <a:cubicBezTo>
                      <a:pt x="280740" y="644976"/>
                      <a:pt x="466925" y="603313"/>
                      <a:pt x="466925" y="603313"/>
                    </a:cubicBezTo>
                    <a:lnTo>
                      <a:pt x="763381" y="0"/>
                    </a:lnTo>
                    <a:cubicBezTo>
                      <a:pt x="725300" y="13421"/>
                      <a:pt x="475860" y="46587"/>
                      <a:pt x="160696" y="72714"/>
                    </a:cubicBezTo>
                    <a:close/>
                  </a:path>
                </a:pathLst>
              </a:custGeom>
              <a:solidFill>
                <a:srgbClr val="323F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58"/>
              <p:cNvSpPr/>
              <p:nvPr/>
            </p:nvSpPr>
            <p:spPr>
              <a:xfrm>
                <a:off x="4121772" y="4867322"/>
                <a:ext cx="290064" cy="607485"/>
              </a:xfrm>
              <a:custGeom>
                <a:rect b="b" l="l" r="r" t="t"/>
                <a:pathLst>
                  <a:path extrusionOk="0" h="607485" w="290064">
                    <a:moveTo>
                      <a:pt x="155620" y="43939"/>
                    </a:moveTo>
                    <a:lnTo>
                      <a:pt x="155591" y="43977"/>
                    </a:lnTo>
                    <a:lnTo>
                      <a:pt x="0" y="607486"/>
                    </a:lnTo>
                    <a:lnTo>
                      <a:pt x="290065" y="0"/>
                    </a:lnTo>
                    <a:cubicBezTo>
                      <a:pt x="244745" y="20498"/>
                      <a:pt x="199596" y="34633"/>
                      <a:pt x="155620" y="43939"/>
                    </a:cubicBez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91" name="Google Shape;1091;p58"/>
            <p:cNvGrpSpPr/>
            <p:nvPr/>
          </p:nvGrpSpPr>
          <p:grpSpPr>
            <a:xfrm>
              <a:off x="5239521" y="1830744"/>
              <a:ext cx="4878067" cy="1091449"/>
              <a:chOff x="6911947" y="1984494"/>
              <a:chExt cx="4878067" cy="1091449"/>
            </a:xfrm>
          </p:grpSpPr>
          <p:sp>
            <p:nvSpPr>
              <p:cNvPr id="1092" name="Google Shape;1092;p58"/>
              <p:cNvSpPr txBox="1"/>
              <p:nvPr/>
            </p:nvSpPr>
            <p:spPr>
              <a:xfrm>
                <a:off x="6911948" y="1984494"/>
                <a:ext cx="3683700" cy="3928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Awareness</a:t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58"/>
              <p:cNvSpPr txBox="1"/>
              <p:nvPr/>
            </p:nvSpPr>
            <p:spPr>
              <a:xfrm>
                <a:off x="6911947" y="2298285"/>
                <a:ext cx="4878067" cy="777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700" u="none" cap="none" strike="noStrike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- Utilise </a:t>
                </a:r>
                <a:r>
                  <a:rPr b="1" i="0" lang="en-US" sz="1700" u="none" cap="none" strike="noStrike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SEO &amp; SMM on </a:t>
                </a:r>
                <a:r>
                  <a:rPr b="1" lang="en-US" sz="17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Facebook, Instagram </a:t>
                </a:r>
                <a:r>
                  <a:rPr b="1" lang="en-US" sz="17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&amp; TikTok to </a:t>
                </a:r>
                <a:r>
                  <a:rPr b="1" lang="en-US" sz="17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run targeted ads on </a:t>
                </a:r>
                <a:r>
                  <a:rPr b="1" lang="en-US" sz="17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Thaitogo restaurant’s signature dishes with </a:t>
                </a:r>
                <a:r>
                  <a:rPr b="1" lang="en-US" sz="17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clear CTA</a:t>
                </a:r>
                <a:endParaRPr b="1" i="0" sz="1700" u="none" cap="none" strike="noStrike">
                  <a:solidFill>
                    <a:srgbClr val="FFFF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</p:grpSp>
        <p:sp>
          <p:nvSpPr>
            <p:cNvPr id="1094" name="Google Shape;1094;p58"/>
            <p:cNvSpPr txBox="1"/>
            <p:nvPr/>
          </p:nvSpPr>
          <p:spPr>
            <a:xfrm>
              <a:off x="4142991" y="2136887"/>
              <a:ext cx="720900" cy="466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8"/>
            <p:cNvSpPr txBox="1"/>
            <p:nvPr/>
          </p:nvSpPr>
          <p:spPr>
            <a:xfrm>
              <a:off x="3669054" y="3176572"/>
              <a:ext cx="720900" cy="466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8"/>
            <p:cNvSpPr txBox="1"/>
            <p:nvPr/>
          </p:nvSpPr>
          <p:spPr>
            <a:xfrm>
              <a:off x="3146882" y="4311210"/>
              <a:ext cx="720900" cy="466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8"/>
            <p:cNvSpPr txBox="1"/>
            <p:nvPr/>
          </p:nvSpPr>
          <p:spPr>
            <a:xfrm>
              <a:off x="2575418" y="5377102"/>
              <a:ext cx="720900" cy="466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8" name="Google Shape;1098;p58"/>
            <p:cNvGrpSpPr/>
            <p:nvPr/>
          </p:nvGrpSpPr>
          <p:grpSpPr>
            <a:xfrm>
              <a:off x="4754502" y="2949484"/>
              <a:ext cx="5067250" cy="1146358"/>
              <a:chOff x="6426928" y="3103234"/>
              <a:chExt cx="5067250" cy="1146358"/>
            </a:xfrm>
          </p:grpSpPr>
          <p:sp>
            <p:nvSpPr>
              <p:cNvPr id="1099" name="Google Shape;1099;p58"/>
              <p:cNvSpPr txBox="1"/>
              <p:nvPr/>
            </p:nvSpPr>
            <p:spPr>
              <a:xfrm>
                <a:off x="6426928" y="3103234"/>
                <a:ext cx="3293400" cy="368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Interest</a:t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58"/>
              <p:cNvSpPr txBox="1"/>
              <p:nvPr/>
            </p:nvSpPr>
            <p:spPr>
              <a:xfrm>
                <a:off x="6454280" y="3431003"/>
                <a:ext cx="5039898" cy="8185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- Website to</a:t>
                </a:r>
                <a:r>
                  <a:rPr b="1" lang="en-US"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 promote limited-time offers discounts </a:t>
                </a:r>
                <a:r>
                  <a:rPr b="1" lang="en-US" sz="18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for first-time customers </a:t>
                </a:r>
                <a:r>
                  <a:rPr b="1" lang="en-US" sz="1800">
                    <a:solidFill>
                      <a:srgbClr val="FFFFFF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to entice them</a:t>
                </a:r>
                <a:r>
                  <a:rPr b="1" lang="en-US" sz="18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 to try the restaurant or order online.</a:t>
                </a:r>
                <a:endParaRPr b="1" i="0" sz="1800" u="none" cap="none" strike="noStrike">
                  <a:solidFill>
                    <a:srgbClr val="FFFF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</p:grpSp>
        <p:grpSp>
          <p:nvGrpSpPr>
            <p:cNvPr id="1101" name="Google Shape;1101;p58"/>
            <p:cNvGrpSpPr/>
            <p:nvPr/>
          </p:nvGrpSpPr>
          <p:grpSpPr>
            <a:xfrm>
              <a:off x="4279357" y="4064888"/>
              <a:ext cx="5838231" cy="1338685"/>
              <a:chOff x="5951783" y="4218638"/>
              <a:chExt cx="5838231" cy="1338685"/>
            </a:xfrm>
          </p:grpSpPr>
          <p:sp>
            <p:nvSpPr>
              <p:cNvPr id="1102" name="Google Shape;1102;p58"/>
              <p:cNvSpPr txBox="1"/>
              <p:nvPr/>
            </p:nvSpPr>
            <p:spPr>
              <a:xfrm>
                <a:off x="5952991" y="4218638"/>
                <a:ext cx="3396300" cy="368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Desire</a:t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58"/>
              <p:cNvSpPr txBox="1"/>
              <p:nvPr/>
            </p:nvSpPr>
            <p:spPr>
              <a:xfrm>
                <a:off x="5951783" y="4493147"/>
                <a:ext cx="5838231" cy="1064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-285750" lvl="0" marL="28575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Montserrat SemiBold"/>
                  <a:buChar char="-"/>
                </a:pPr>
                <a:r>
                  <a:rPr b="1" lang="en-US"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Join </a:t>
                </a:r>
                <a:r>
                  <a:rPr b="1" lang="en-US" sz="18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local events </a:t>
                </a:r>
                <a:r>
                  <a:rPr b="1" lang="en-US"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at Geylang Serai and Festivals 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    </a:t>
                </a:r>
                <a:r>
                  <a:rPr b="1" lang="en-US" sz="18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to increase brand visibility and promote 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-  </a:t>
                </a:r>
                <a:r>
                  <a:rPr b="1" lang="en-US" sz="18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Word of Mouth </a:t>
                </a:r>
                <a:r>
                  <a:rPr b="1" lang="en-US"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Recommendations to attract new clients and reward repeat customers</a:t>
                </a:r>
                <a:r>
                  <a:rPr b="1" lang="en-US" sz="18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 with freebies,.</a:t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4" name="Google Shape;1104;p58"/>
            <p:cNvGrpSpPr/>
            <p:nvPr/>
          </p:nvGrpSpPr>
          <p:grpSpPr>
            <a:xfrm>
              <a:off x="3539592" y="5292339"/>
              <a:ext cx="6282161" cy="886790"/>
              <a:chOff x="5212018" y="5446089"/>
              <a:chExt cx="6282161" cy="886790"/>
            </a:xfrm>
          </p:grpSpPr>
          <p:sp>
            <p:nvSpPr>
              <p:cNvPr id="1105" name="Google Shape;1105;p58"/>
              <p:cNvSpPr txBox="1"/>
              <p:nvPr/>
            </p:nvSpPr>
            <p:spPr>
              <a:xfrm>
                <a:off x="5212018" y="5446089"/>
                <a:ext cx="1130156" cy="409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US" sz="2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Action</a:t>
                </a:r>
                <a:endParaRPr b="0" i="0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58"/>
              <p:cNvSpPr txBox="1"/>
              <p:nvPr/>
            </p:nvSpPr>
            <p:spPr>
              <a:xfrm>
                <a:off x="5263635" y="5759878"/>
                <a:ext cx="6230544" cy="573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- Seamless </a:t>
                </a:r>
                <a:r>
                  <a:rPr b="1" lang="en-US" sz="18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Online Ordering System </a:t>
                </a:r>
                <a:r>
                  <a:rPr b="1" lang="en-US" sz="1800">
                    <a:solidFill>
                      <a:schemeClr val="lt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to</a:t>
                </a:r>
                <a:r>
                  <a:rPr b="1" lang="en-US" sz="18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 ensure easy online ordering, user-friendly </a:t>
                </a:r>
                <a:r>
                  <a:rPr b="1" lang="en-US" sz="1800">
                    <a:solidFill>
                      <a:srgbClr val="FFFFFF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and</a:t>
                </a:r>
                <a:r>
                  <a:rPr b="1" lang="en-US" sz="1800">
                    <a:solidFill>
                      <a:srgbClr val="FFFF0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 mobile-optimized. </a:t>
                </a:r>
                <a:endParaRPr b="1" i="0" sz="1800" u="none" cap="none" strike="noStrike">
                  <a:solidFill>
                    <a:srgbClr val="FFFF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</p:grpSp>
      </p:grpSp>
      <p:sp>
        <p:nvSpPr>
          <p:cNvPr id="1107" name="Google Shape;1107;p58"/>
          <p:cNvSpPr txBox="1"/>
          <p:nvPr/>
        </p:nvSpPr>
        <p:spPr>
          <a:xfrm>
            <a:off x="3698708" y="369618"/>
            <a:ext cx="5386298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Funnel</a:t>
            </a:r>
            <a:endParaRPr b="0" i="0" sz="3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1108" name="Google Shape;110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226749" y="399029"/>
            <a:ext cx="1043203" cy="82973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59"/>
          <p:cNvSpPr/>
          <p:nvPr/>
        </p:nvSpPr>
        <p:spPr>
          <a:xfrm>
            <a:off x="236483" y="103239"/>
            <a:ext cx="11666483" cy="6540791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59"/>
          <p:cNvSpPr/>
          <p:nvPr/>
        </p:nvSpPr>
        <p:spPr>
          <a:xfrm>
            <a:off x="2748350" y="605853"/>
            <a:ext cx="6105364" cy="1395927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poon and fork on a napkin&#10;&#10;Description automatically generated" id="1116" name="Google Shape;111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1637589" y="868520"/>
            <a:ext cx="1386040" cy="9905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17" name="Google Shape;1117;p59"/>
          <p:cNvGraphicFramePr/>
          <p:nvPr/>
        </p:nvGraphicFramePr>
        <p:xfrm>
          <a:off x="567559" y="21864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{8368D9FF-D55F-4230-9793-C3F3D52B6221}</a:tableStyleId>
              </a:tblPr>
              <a:tblGrid>
                <a:gridCol w="2900850"/>
                <a:gridCol w="1872575"/>
                <a:gridCol w="1568875"/>
                <a:gridCol w="2209400"/>
                <a:gridCol w="2421100"/>
              </a:tblGrid>
              <a:tr h="53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sng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Channel</a:t>
                      </a:r>
                      <a:endParaRPr b="1" i="0" sz="2800" u="sng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sng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Metric</a:t>
                      </a:r>
                      <a:endParaRPr b="1" i="0" sz="2800" u="sng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sng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KPI</a:t>
                      </a:r>
                      <a:endParaRPr b="1" i="0" sz="2800" u="sng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sng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Duration</a:t>
                      </a:r>
                      <a:endParaRPr b="1" i="0" sz="2800" u="sng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sng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Notes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0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3E3"/>
                    </a:solidFill>
                  </a:tcPr>
                </a:tc>
              </a:tr>
              <a:tr h="85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1. Social Media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- Facebook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- Instagram</a:t>
                      </a:r>
                      <a:endParaRPr b="1" i="0" sz="28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500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Likes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100 shares</a:t>
                      </a:r>
                      <a:endParaRPr b="1" i="0" sz="28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+30%</a:t>
                      </a:r>
                      <a:endParaRPr b="1" i="0" sz="28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6 to 9 months </a:t>
                      </a:r>
                      <a:endParaRPr b="1" i="0" sz="28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Call to Action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(CTA)</a:t>
                      </a:r>
                      <a:endParaRPr/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C9C9"/>
                    </a:solidFill>
                  </a:tcPr>
                </a:tc>
              </a:tr>
              <a:tr h="855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2. Landing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Page /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Website</a:t>
                      </a:r>
                      <a:endParaRPr b="1" i="0" sz="28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B1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Increase Session/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Duration</a:t>
                      </a:r>
                      <a:endParaRPr b="1" i="0" sz="28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B1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+30%</a:t>
                      </a:r>
                      <a:endParaRPr b="1" i="0" sz="28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B1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6 months </a:t>
                      </a:r>
                      <a:endParaRPr b="1" i="0" sz="28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B1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Order Now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2800" u="none" cap="none" strike="noStrike">
                          <a:solidFill>
                            <a:srgbClr val="670055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(CTA)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rgbClr val="670055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B1B0"/>
                    </a:solidFill>
                  </a:tcPr>
                </a:tc>
              </a:tr>
              <a:tr h="35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28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8" name="Google Shape;1118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9" name="Google Shape;1119;p59"/>
          <p:cNvSpPr txBox="1"/>
          <p:nvPr/>
        </p:nvSpPr>
        <p:spPr>
          <a:xfrm>
            <a:off x="3415538" y="782924"/>
            <a:ext cx="4901149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4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Smart Goals</a:t>
            </a:r>
            <a:endParaRPr b="0" i="0" sz="4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977463" y="835573"/>
            <a:ext cx="10009298" cy="5186856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6"/>
          <p:cNvGrpSpPr/>
          <p:nvPr/>
        </p:nvGrpSpPr>
        <p:grpSpPr>
          <a:xfrm>
            <a:off x="1168978" y="2567398"/>
            <a:ext cx="7521880" cy="3106507"/>
            <a:chOff x="-36261" y="-20544"/>
            <a:chExt cx="7521880" cy="3106507"/>
          </a:xfrm>
        </p:grpSpPr>
        <p:sp>
          <p:nvSpPr>
            <p:cNvPr id="173" name="Google Shape;173;p6"/>
            <p:cNvSpPr/>
            <p:nvPr/>
          </p:nvSpPr>
          <p:spPr>
            <a:xfrm>
              <a:off x="-36261" y="-20544"/>
              <a:ext cx="6550657" cy="966772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DAB9D3"/>
                </a:gs>
                <a:gs pos="50000">
                  <a:srgbClr val="D3ACCA"/>
                </a:gs>
                <a:gs pos="100000">
                  <a:srgbClr val="CF9FC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-7945" y="7772"/>
              <a:ext cx="5521855" cy="9101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2400"/>
                <a:buFont typeface="Montserrat SemiBold"/>
                <a:buNone/>
              </a:pPr>
              <a:r>
                <a:rPr b="1" i="1" lang="en-US" sz="2400">
                  <a:solidFill>
                    <a:srgbClr val="0070C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“</a:t>
              </a:r>
              <a:r>
                <a:rPr b="1" i="0" lang="en-US" sz="2400">
                  <a:solidFill>
                    <a:srgbClr val="0070C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Business was </a:t>
              </a:r>
              <a:r>
                <a:rPr b="1" i="0" lang="en-US" sz="2000">
                  <a:solidFill>
                    <a:srgbClr val="0070C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good</a:t>
              </a:r>
              <a:r>
                <a:rPr b="1" i="0" lang="en-US" sz="2400">
                  <a:solidFill>
                    <a:srgbClr val="0070C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before Covid but has since </a:t>
              </a:r>
              <a:r>
                <a:rPr b="1" i="1" lang="en-US" sz="2400" u="sng">
                  <a:solidFill>
                    <a:srgbClr val="EF272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reduced!</a:t>
              </a:r>
              <a:endParaRPr b="1" sz="2400" u="sng">
                <a:solidFill>
                  <a:srgbClr val="EF2726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28539" y="967999"/>
              <a:ext cx="6568869" cy="1080015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ADAF3"/>
                </a:gs>
                <a:gs pos="50000">
                  <a:srgbClr val="F8CCEE"/>
                </a:gs>
                <a:gs pos="100000">
                  <a:srgbClr val="F9C3E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 txBox="1"/>
            <p:nvPr/>
          </p:nvSpPr>
          <p:spPr>
            <a:xfrm>
              <a:off x="560172" y="999632"/>
              <a:ext cx="5305059" cy="1016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F00AA"/>
                </a:buClr>
                <a:buSzPts val="2400"/>
                <a:buFont typeface="Montserrat SemiBold"/>
                <a:buNone/>
              </a:pPr>
              <a:r>
                <a:rPr b="1" i="1" lang="en-US" sz="2400">
                  <a:solidFill>
                    <a:srgbClr val="CF00A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 Now </a:t>
              </a:r>
              <a:r>
                <a:rPr b="1" i="1" lang="en-US" sz="2400" u="none">
                  <a:solidFill>
                    <a:srgbClr val="CF00A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"I want to </a:t>
              </a:r>
              <a:r>
                <a:rPr b="1" i="1" lang="en-US" sz="2400" u="none">
                  <a:solidFill>
                    <a:srgbClr val="CF00AA"/>
                  </a:solidFill>
                  <a:highlight>
                    <a:srgbClr val="FFFF00"/>
                  </a:highlight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increase online orders </a:t>
              </a:r>
              <a:r>
                <a:rPr b="1" i="1" lang="en-US" sz="2400" u="none">
                  <a:solidFill>
                    <a:srgbClr val="CF00AA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"</a:t>
              </a:r>
              <a:endParaRPr b="1" i="1" sz="2400" u="none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882667" y="2078763"/>
              <a:ext cx="6602952" cy="10072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ADAF3"/>
                </a:gs>
                <a:gs pos="50000">
                  <a:srgbClr val="F8CCEE"/>
                </a:gs>
                <a:gs pos="100000">
                  <a:srgbClr val="F9C3E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 txBox="1"/>
            <p:nvPr/>
          </p:nvSpPr>
          <p:spPr>
            <a:xfrm>
              <a:off x="912167" y="2108263"/>
              <a:ext cx="5337178" cy="9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35D7F"/>
                </a:buClr>
                <a:buSzPts val="2400"/>
                <a:buFont typeface="Montserrat SemiBold"/>
                <a:buNone/>
              </a:pPr>
              <a:r>
                <a:rPr b="1" i="1" lang="en-US" sz="2400">
                  <a:solidFill>
                    <a:srgbClr val="035D7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"</a:t>
              </a:r>
              <a:r>
                <a:rPr b="1" i="0" lang="en-US" sz="2000">
                  <a:solidFill>
                    <a:srgbClr val="035D7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Open to suggestions </a:t>
              </a:r>
              <a:r>
                <a:rPr b="1" i="1" lang="en-US" sz="2400" u="none">
                  <a:solidFill>
                    <a:srgbClr val="035D7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for </a:t>
              </a:r>
              <a:r>
                <a:rPr b="1" i="1" lang="en-US" sz="2400" u="sng">
                  <a:solidFill>
                    <a:srgbClr val="035D7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special offers </a:t>
              </a:r>
              <a:r>
                <a:rPr b="1" i="1" lang="en-US" sz="2400" u="none">
                  <a:solidFill>
                    <a:srgbClr val="035D7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to get more online orders</a:t>
              </a:r>
              <a:r>
                <a:rPr b="1" i="1" lang="en-US" sz="2400">
                  <a:solidFill>
                    <a:srgbClr val="035D7F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“</a:t>
              </a:r>
              <a:endParaRPr b="1" sz="2400">
                <a:solidFill>
                  <a:srgbClr val="035D7F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5479673" y="696112"/>
              <a:ext cx="614833" cy="61483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F00AA">
                <a:alpha val="89803"/>
              </a:srgbClr>
            </a:solidFill>
            <a:ln cap="flat" cmpd="sng" w="9525">
              <a:solidFill>
                <a:srgbClr val="FDD0F6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 txBox="1"/>
            <p:nvPr/>
          </p:nvSpPr>
          <p:spPr>
            <a:xfrm>
              <a:off x="5618010" y="696112"/>
              <a:ext cx="338159" cy="462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sz="2800">
                <a:solidFill>
                  <a:srgbClr val="EF27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333175" y="1851043"/>
              <a:ext cx="614833" cy="61483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CF00AA">
                <a:alpha val="89803"/>
              </a:srgbClr>
            </a:solidFill>
            <a:ln cap="flat" cmpd="sng" w="9525">
              <a:solidFill>
                <a:srgbClr val="FDD0F6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 txBox="1"/>
            <p:nvPr/>
          </p:nvSpPr>
          <p:spPr>
            <a:xfrm>
              <a:off x="6471512" y="1851043"/>
              <a:ext cx="338159" cy="462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666685" y="1013181"/>
            <a:ext cx="6190651" cy="1404778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poon and fork on a napkin&#10;&#10;Description automatically generated"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1533978" y="1210696"/>
            <a:ext cx="1515054" cy="106741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/>
          <p:nvPr/>
        </p:nvSpPr>
        <p:spPr>
          <a:xfrm>
            <a:off x="3251045" y="1183164"/>
            <a:ext cx="5126039" cy="1187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 Statement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292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</a:t>
            </a:r>
            <a:r>
              <a:rPr b="1" lang="en-US" sz="2336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Business Challenge</a:t>
            </a:r>
            <a:r>
              <a:rPr b="1" lang="en-US" sz="292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b="0" i="0" sz="4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psin point image for ppt" id="186" name="Google Shape;18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96599" y="2650738"/>
            <a:ext cx="1507021" cy="887876"/>
          </a:xfrm>
          <a:prstGeom prst="rect">
            <a:avLst/>
          </a:prstGeom>
          <a:noFill/>
          <a:ln cap="flat" cmpd="sng" w="9525">
            <a:solidFill>
              <a:srgbClr val="FDFD0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6599" y="3909848"/>
            <a:ext cx="1507021" cy="1779094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0"/>
          <p:cNvSpPr/>
          <p:nvPr/>
        </p:nvSpPr>
        <p:spPr>
          <a:xfrm>
            <a:off x="110358" y="52440"/>
            <a:ext cx="11939073" cy="674710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0"/>
          <p:cNvSpPr/>
          <p:nvPr/>
        </p:nvSpPr>
        <p:spPr>
          <a:xfrm>
            <a:off x="1637071" y="213969"/>
            <a:ext cx="9453715" cy="1305115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26" name="Google Shape;1126;p60"/>
          <p:cNvGraphicFramePr/>
          <p:nvPr/>
        </p:nvGraphicFramePr>
        <p:xfrm>
          <a:off x="110359" y="15667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{8368D9FF-D55F-4230-9793-C3F3D52B6221}</a:tableStyleId>
              </a:tblPr>
              <a:tblGrid>
                <a:gridCol w="1084750"/>
                <a:gridCol w="4883875"/>
                <a:gridCol w="5729375"/>
              </a:tblGrid>
              <a:tr h="9434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High Impact</a:t>
                      </a:r>
                      <a:endParaRPr b="1" i="0" sz="18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solidFill>
                      <a:srgbClr val="9BE2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Easy to execute and high impact,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must be done, </a:t>
                      </a:r>
                      <a:r>
                        <a:rPr b="1" i="0" lang="en-US" sz="1800" u="sng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Top priority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BE2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Costly to execute but potentially high impact, </a:t>
                      </a:r>
                      <a:endParaRPr b="1" i="0" sz="18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1800" u="sng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Medium priority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solidFill>
                      <a:srgbClr val="9BE2FD"/>
                    </a:solidFill>
                  </a:tcPr>
                </a:tc>
              </a:tr>
              <a:tr h="14580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38DB"/>
                        </a:buClr>
                        <a:buSzPts val="18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38DB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Enhanced SEO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Marketing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Social Media Campaigns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rgbClr val="002060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Influencer Partnerships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Comprehensive Digital Ad Campaigns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Data Analytics Implementation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2060"/>
                        </a:solidFill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solidFill>
                      <a:srgbClr val="CDF1FD"/>
                    </a:solidFill>
                  </a:tcPr>
                </a:tc>
              </a:tr>
              <a:tr h="9434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Low Impact</a:t>
                      </a:r>
                      <a:endParaRPr b="1" i="0" sz="1800" u="none" cap="none" strike="noStrike">
                        <a:solidFill>
                          <a:srgbClr val="FF000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solidFill>
                      <a:srgbClr val="FB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Easy to execute but not much impact on marketing results, </a:t>
                      </a:r>
                      <a:r>
                        <a:rPr b="1" i="0" lang="en-US" sz="1800" u="sng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low priority</a:t>
                      </a:r>
                      <a:endParaRPr b="1" i="0" sz="1800" u="sng" cap="none" strike="noStrike">
                        <a:solidFill>
                          <a:srgbClr val="FF000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FF000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solidFill>
                      <a:srgbClr val="FBC9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Costly to execute with low returns, </a:t>
                      </a:r>
                      <a:r>
                        <a:rPr b="1" i="0" lang="en-US" sz="1800" u="sng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do not execute</a:t>
                      </a:r>
                      <a:endParaRPr b="1" i="0" sz="1800" u="sng" cap="none" strike="noStrike">
                        <a:solidFill>
                          <a:srgbClr val="FF000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FF000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solidFill>
                      <a:srgbClr val="FBC9C9"/>
                    </a:solidFill>
                  </a:tcPr>
                </a:tc>
              </a:tr>
              <a:tr h="903225">
                <a:tc vMerge="1"/>
                <a:tc>
                  <a:txBody>
                    <a:bodyPr/>
                    <a:lstStyle/>
                    <a:p>
                      <a:pPr indent="-285750" lvl="0" marL="412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Routine Website and Social Media Updates   </a:t>
                      </a:r>
                      <a:endParaRPr b="1" i="0" sz="18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solidFill>
                      <a:srgbClr val="FDE3E3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412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b="1" i="0" lang="en-US" sz="18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High-Cost Events or Sponsorships</a:t>
                      </a:r>
                      <a:endParaRPr/>
                    </a:p>
                    <a:p>
                      <a:pPr indent="0" lvl="0" marL="1270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solidFill>
                      <a:srgbClr val="FDE3E3"/>
                    </a:solidFill>
                  </a:tcPr>
                </a:tc>
              </a:tr>
              <a:tr h="68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i="0" sz="18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       </a:t>
                      </a:r>
                      <a:r>
                        <a:rPr b="1" i="0" lang="en-US" sz="18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Low Cost to Execute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      High Cost to Execute</a:t>
                      </a:r>
                      <a:endParaRPr b="1" i="0" sz="18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>
                    <a:solidFill>
                      <a:srgbClr val="FFFFDD"/>
                    </a:solidFill>
                  </a:tcPr>
                </a:tc>
              </a:tr>
            </a:tbl>
          </a:graphicData>
        </a:graphic>
      </p:graphicFrame>
      <p:sp>
        <p:nvSpPr>
          <p:cNvPr id="1127" name="Google Shape;1127;p60"/>
          <p:cNvSpPr/>
          <p:nvPr/>
        </p:nvSpPr>
        <p:spPr>
          <a:xfrm>
            <a:off x="2611314" y="312660"/>
            <a:ext cx="7514819" cy="1173592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Prioritization</a:t>
            </a:r>
            <a:endParaRPr/>
          </a:p>
        </p:txBody>
      </p:sp>
      <p:pic>
        <p:nvPicPr>
          <p:cNvPr descr="A spoon and fork on a napkin&#10;&#10;Description automatically generated" id="1128" name="Google Shape;112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1915564" y="435941"/>
            <a:ext cx="1022398" cy="968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0"/>
          <p:cNvSpPr/>
          <p:nvPr/>
        </p:nvSpPr>
        <p:spPr>
          <a:xfrm>
            <a:off x="383629" y="2851614"/>
            <a:ext cx="625364" cy="625179"/>
          </a:xfrm>
          <a:prstGeom prst="irregularSeal1">
            <a:avLst/>
          </a:prstGeom>
          <a:solidFill>
            <a:srgbClr val="FFFF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61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61"/>
          <p:cNvSpPr/>
          <p:nvPr/>
        </p:nvSpPr>
        <p:spPr>
          <a:xfrm>
            <a:off x="3444255" y="1167361"/>
            <a:ext cx="6157230" cy="2180803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9" name="Google Shape;1139;p61"/>
          <p:cNvSpPr/>
          <p:nvPr/>
        </p:nvSpPr>
        <p:spPr>
          <a:xfrm>
            <a:off x="679669" y="287730"/>
            <a:ext cx="9884980" cy="5932095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1"/>
          <p:cNvSpPr/>
          <p:nvPr/>
        </p:nvSpPr>
        <p:spPr>
          <a:xfrm>
            <a:off x="2806262" y="876498"/>
            <a:ext cx="6621517" cy="2266942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poon and fork on a napkin&#10;&#10;Description automatically generated" id="1141" name="Google Shape;114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042078" y="1420908"/>
            <a:ext cx="1417390" cy="131603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61"/>
          <p:cNvSpPr txBox="1"/>
          <p:nvPr/>
        </p:nvSpPr>
        <p:spPr>
          <a:xfrm>
            <a:off x="3844653" y="1334653"/>
            <a:ext cx="4804667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8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48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Execution</a:t>
            </a:r>
            <a:endParaRPr i="0" sz="4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3" name="Google Shape;114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0303" y="3601595"/>
            <a:ext cx="4603531" cy="1808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62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62"/>
          <p:cNvSpPr/>
          <p:nvPr/>
        </p:nvSpPr>
        <p:spPr>
          <a:xfrm>
            <a:off x="1119352" y="914400"/>
            <a:ext cx="10058400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2"/>
          <p:cNvSpPr/>
          <p:nvPr/>
        </p:nvSpPr>
        <p:spPr>
          <a:xfrm>
            <a:off x="3444255" y="1167361"/>
            <a:ext cx="6157230" cy="2180803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62"/>
          <p:cNvSpPr txBox="1"/>
          <p:nvPr/>
        </p:nvSpPr>
        <p:spPr>
          <a:xfrm>
            <a:off x="3967619" y="1555703"/>
            <a:ext cx="5192148" cy="1646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4800">
                <a:solidFill>
                  <a:srgbClr val="FDFD0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Search Engine Marketing</a:t>
            </a:r>
            <a:endParaRPr b="0" i="0" sz="4800" u="none" cap="none" strike="noStrike">
              <a:solidFill>
                <a:srgbClr val="FDFD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1153" name="Google Shape;115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325023" y="1689310"/>
            <a:ext cx="1434430" cy="11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5" name="Google Shape;1155;p62"/>
          <p:cNvSpPr txBox="1"/>
          <p:nvPr/>
        </p:nvSpPr>
        <p:spPr>
          <a:xfrm>
            <a:off x="2982828" y="5302297"/>
            <a:ext cx="6157230" cy="341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1800" u="sng" cap="none" strike="noStrike">
                <a:solidFill>
                  <a:srgbClr val="048BBF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https://adstransparency.google.com/?region=SG</a:t>
            </a:r>
            <a:endParaRPr b="1" sz="1800" u="none" cap="none" strike="noStrike">
              <a:solidFill>
                <a:srgbClr val="048BB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Zoekmachine Marketing SEM | SEO Wiz.nl" id="1156" name="Google Shape;1156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9586" y="3531787"/>
            <a:ext cx="3312827" cy="1565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2" name="Google Shape;1162;p63"/>
          <p:cNvGrpSpPr/>
          <p:nvPr/>
        </p:nvGrpSpPr>
        <p:grpSpPr>
          <a:xfrm flipH="1">
            <a:off x="10741136" y="-454724"/>
            <a:ext cx="2323655" cy="2323656"/>
            <a:chOff x="-872270" y="-454724"/>
            <a:chExt cx="2323655" cy="2323656"/>
          </a:xfrm>
        </p:grpSpPr>
        <p:sp>
          <p:nvSpPr>
            <p:cNvPr id="1163" name="Google Shape;1163;p63"/>
            <p:cNvSpPr/>
            <p:nvPr/>
          </p:nvSpPr>
          <p:spPr>
            <a:xfrm rot="2700000">
              <a:off x="-415188" y="-231223"/>
              <a:ext cx="1409491" cy="1876653"/>
            </a:xfrm>
            <a:custGeom>
              <a:rect b="b" l="l" r="r" t="t"/>
              <a:pathLst>
                <a:path extrusionOk="0" h="1876653" w="1409491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63"/>
            <p:cNvSpPr/>
            <p:nvPr/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5" name="Google Shape;1165;p63"/>
          <p:cNvSpPr/>
          <p:nvPr/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63"/>
          <p:cNvSpPr/>
          <p:nvPr/>
        </p:nvSpPr>
        <p:spPr>
          <a:xfrm>
            <a:off x="1343436" y="5721108"/>
            <a:ext cx="2261965" cy="1136891"/>
          </a:xfrm>
          <a:prstGeom prst="triangle">
            <a:avLst>
              <a:gd fmla="val 50000" name="adj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67" name="Google Shape;1167;p63"/>
          <p:cNvGraphicFramePr/>
          <p:nvPr/>
        </p:nvGraphicFramePr>
        <p:xfrm>
          <a:off x="47297" y="6305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{8368D9FF-D55F-4230-9793-C3F3D52B6221}</a:tableStyleId>
              </a:tblPr>
              <a:tblGrid>
                <a:gridCol w="2091225"/>
                <a:gridCol w="3307375"/>
                <a:gridCol w="6714575"/>
              </a:tblGrid>
              <a:tr h="31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200" u="sng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Category</a:t>
                      </a:r>
                      <a:endParaRPr b="1" sz="1200" u="sng" cap="none" strike="noStrike">
                        <a:solidFill>
                          <a:srgbClr val="FF000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200" u="sng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Critical Area to Look Out </a:t>
                      </a:r>
                      <a:endParaRPr b="1" sz="1200" u="sng" cap="none" strike="noStrike">
                        <a:solidFill>
                          <a:srgbClr val="FF000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sng" cap="none" strike="noStrike">
                          <a:solidFill>
                            <a:srgbClr val="FF000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Why It Is Important</a:t>
                      </a:r>
                      <a:endParaRPr b="1" sz="1100" u="sng" cap="none" strike="noStrike">
                        <a:solidFill>
                          <a:srgbClr val="FF000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53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1. </a:t>
                      </a: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Keywords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Targeted Keywords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Understanding the keywords your competitors target can reveal gaps in your strategy or highly contested areas worth focusing on.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31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Keyword Match Types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Analyzing the match types used (broad, phrase, exact) can offer insights into competitors' targeting precision and strategy.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53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2. Ad Copy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Headlines and Descriptions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Effective ad copy is crucial for high CTR. Studying competitors' copy can inspire ways to differentiate and improve your own ads.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31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Unique Selling Propositions (USPs)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Identifying competitors’ USPs in ads can help you refine your value proposition to stand out in the search results.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53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3. </a:t>
                      </a: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Landing Pages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Page Design and Content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The design and content of landing pages directly impact conversion rates. Analyzing these can provide ideas for optimization.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53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Call to Action (CTA)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Effective CTAs on landing pages are key for conversions. Studying competitors’ CTAs can inspire more compelling ones for your pages.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53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4. Ad Extensions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Types of Extensions Used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Ad extensions enhance ad visibility and effectiveness. Understanding which extensions competitors use can guide your extension strategy.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31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5. </a:t>
                      </a: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Bidding Strategies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Ad Position and Visibility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Although exact bid amounts are unknown, ad positions can indicate competitors’ bidding strategies and priority keywords.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31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6. </a:t>
                      </a: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Performance Metrics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Click-Through Rate (CTR), Conversion Rate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Benchmarking these metrics can help gauge the effectiveness of your ads and landing pages relative to the competition.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53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7. </a:t>
                      </a: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Geographic Targeting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Targeted Locations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Analyzing geographic targeting can reveal market priorities and regional strategies, offering insights into potential niche markets.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31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8. Scheduling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Ad Scheduling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Competitors’ ad schedules can indicate when they aim to capture the most traffic, informing your own ad timing decisions.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53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9. </a:t>
                      </a: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Budget Allocation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Estimated Spend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While exact budgets may be confidential, indications of spend can inform your budget decisions and reveal competitor priorities.</a:t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  <a:tr h="531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10. </a:t>
                      </a:r>
                      <a:r>
                        <a:rPr b="1" lang="en-US" sz="1100" u="none" cap="none" strike="noStrik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Trends and Innovation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Use of New Ad Features or Technologies</a:t>
                      </a:r>
                      <a:endParaRPr b="1" sz="1100" u="none" cap="none" strike="noStrike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1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Keeping an eye on competitors’ adoption of new features or technologies can highlight trends and opportunities for innovation.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50025" marB="50025" marR="50025" marL="500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DD"/>
                    </a:solidFill>
                  </a:tcPr>
                </a:tc>
              </a:tr>
            </a:tbl>
          </a:graphicData>
        </a:graphic>
      </p:graphicFrame>
      <p:sp>
        <p:nvSpPr>
          <p:cNvPr id="1168" name="Google Shape;1168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9" name="Google Shape;1169;p63"/>
          <p:cNvSpPr/>
          <p:nvPr/>
        </p:nvSpPr>
        <p:spPr>
          <a:xfrm>
            <a:off x="1792994" y="545696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63"/>
          <p:cNvSpPr/>
          <p:nvPr/>
        </p:nvSpPr>
        <p:spPr>
          <a:xfrm>
            <a:off x="1846526" y="2267376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63"/>
          <p:cNvSpPr/>
          <p:nvPr/>
        </p:nvSpPr>
        <p:spPr>
          <a:xfrm>
            <a:off x="1842251" y="1423703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63"/>
          <p:cNvSpPr/>
          <p:nvPr/>
        </p:nvSpPr>
        <p:spPr>
          <a:xfrm>
            <a:off x="4744653" y="4617335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63"/>
          <p:cNvSpPr/>
          <p:nvPr/>
        </p:nvSpPr>
        <p:spPr>
          <a:xfrm>
            <a:off x="4744653" y="5448707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63"/>
          <p:cNvSpPr/>
          <p:nvPr/>
        </p:nvSpPr>
        <p:spPr>
          <a:xfrm>
            <a:off x="1854934" y="5902852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3"/>
          <p:cNvSpPr/>
          <p:nvPr/>
        </p:nvSpPr>
        <p:spPr>
          <a:xfrm>
            <a:off x="4787674" y="2842207"/>
            <a:ext cx="504496" cy="32281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64"/>
          <p:cNvSpPr txBox="1"/>
          <p:nvPr>
            <p:ph type="title"/>
          </p:nvPr>
        </p:nvSpPr>
        <p:spPr>
          <a:xfrm>
            <a:off x="160177" y="1103582"/>
            <a:ext cx="3859083" cy="25224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 - Google Search Ads (Target Audience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64"/>
          <p:cNvSpPr/>
          <p:nvPr/>
        </p:nvSpPr>
        <p:spPr>
          <a:xfrm flipH="1">
            <a:off x="4267200" y="630936"/>
            <a:ext cx="18288" cy="5590381"/>
          </a:xfrm>
          <a:custGeom>
            <a:rect b="b" l="l" r="r" t="t"/>
            <a:pathLst>
              <a:path extrusionOk="0" fill="none" h="5590381" w="18288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extrusionOk="0" h="5590381" w="18288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183" name="Google Shape;118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9505" y="945927"/>
            <a:ext cx="7592318" cy="4524703"/>
          </a:xfrm>
          <a:prstGeom prst="rect">
            <a:avLst/>
          </a:prstGeom>
          <a:noFill/>
          <a:ln cap="flat" cmpd="sng" w="5715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4" name="Google Shape;1184;p64"/>
          <p:cNvSpPr txBox="1"/>
          <p:nvPr/>
        </p:nvSpPr>
        <p:spPr>
          <a:xfrm>
            <a:off x="4540480" y="5916492"/>
            <a:ext cx="5768281" cy="42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en-US" sz="16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Audience segments targeting setting </a:t>
            </a:r>
            <a:r>
              <a:rPr b="1" lang="en-US" sz="16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– my </a:t>
            </a:r>
            <a:r>
              <a:rPr b="1" lang="en-US" sz="16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screenshot.</a:t>
            </a:r>
            <a:endParaRPr/>
          </a:p>
        </p:txBody>
      </p:sp>
      <p:sp>
        <p:nvSpPr>
          <p:cNvPr id="1185" name="Google Shape;1185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6" name="Google Shape;1186;p64"/>
          <p:cNvSpPr txBox="1"/>
          <p:nvPr/>
        </p:nvSpPr>
        <p:spPr>
          <a:xfrm>
            <a:off x="251616" y="4605818"/>
            <a:ext cx="3767644" cy="762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more about Audience Segments </a:t>
            </a:r>
            <a:r>
              <a:rPr b="0" lang="en-US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https://support.google.com/google-ads/answer/2497941</a:t>
            </a:r>
            <a:endParaRPr b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65"/>
          <p:cNvSpPr txBox="1"/>
          <p:nvPr>
            <p:ph type="title"/>
          </p:nvPr>
        </p:nvSpPr>
        <p:spPr>
          <a:xfrm>
            <a:off x="29985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777"/>
              <a:buFont typeface="Calibri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 - Google Search Ads </a:t>
            </a:r>
            <a:br>
              <a:rPr b="1" lang="en-US" sz="4000"/>
            </a:b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(Target Audience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193" name="Google Shape;1193;p65"/>
          <p:cNvSpPr/>
          <p:nvPr/>
        </p:nvSpPr>
        <p:spPr>
          <a:xfrm>
            <a:off x="643278" y="2573756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65"/>
          <p:cNvSpPr txBox="1"/>
          <p:nvPr/>
        </p:nvSpPr>
        <p:spPr>
          <a:xfrm>
            <a:off x="3909854" y="5900726"/>
            <a:ext cx="5833236" cy="42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en-US" sz="16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Audience segments –select targeting setting  -  my creenshot.</a:t>
            </a:r>
            <a:endParaRPr/>
          </a:p>
        </p:txBody>
      </p:sp>
      <p:pic>
        <p:nvPicPr>
          <p:cNvPr descr="A screenshot of a computer&#10;&#10;Description automatically generated" id="1195" name="Google Shape;119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8712" y="730959"/>
            <a:ext cx="7922430" cy="4597786"/>
          </a:xfrm>
          <a:prstGeom prst="rect">
            <a:avLst/>
          </a:prstGeom>
          <a:noFill/>
          <a:ln cap="flat" cmpd="sng" w="5715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6" name="Google Shape;1196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66"/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SEO - Google </a:t>
            </a: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r>
              <a:rPr b="1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Ads </a:t>
            </a:r>
            <a:endParaRPr/>
          </a:p>
        </p:txBody>
      </p:sp>
      <p:sp>
        <p:nvSpPr>
          <p:cNvPr id="1203" name="Google Shape;1203;p66"/>
          <p:cNvSpPr/>
          <p:nvPr/>
        </p:nvSpPr>
        <p:spPr>
          <a:xfrm>
            <a:off x="4450080" y="1850683"/>
            <a:ext cx="3291840" cy="18288"/>
          </a:xfrm>
          <a:custGeom>
            <a:rect b="b" l="l" r="r" t="t"/>
            <a:pathLst>
              <a:path extrusionOk="0" fill="none" h="18288" w="329184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29184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website&#10;&#10;Description automatically generated" id="1204" name="Google Shape;120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713" y="2283014"/>
            <a:ext cx="5614415" cy="3605784"/>
          </a:xfrm>
          <a:prstGeom prst="rect">
            <a:avLst/>
          </a:prstGeom>
          <a:noFill/>
          <a:ln cap="flat" cmpd="sng" w="5715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1205" name="Google Shape;120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1" y="2283014"/>
            <a:ext cx="5806288" cy="3605784"/>
          </a:xfrm>
          <a:prstGeom prst="rect">
            <a:avLst/>
          </a:prstGeom>
          <a:noFill/>
          <a:ln cap="flat" cmpd="sng" w="5715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6" name="Google Shape;1206;p66"/>
          <p:cNvSpPr txBox="1"/>
          <p:nvPr/>
        </p:nvSpPr>
        <p:spPr>
          <a:xfrm>
            <a:off x="562858" y="1661774"/>
            <a:ext cx="3164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http://thaitogo.sg/12/Order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8" name="Google Shape;1208;p66"/>
          <p:cNvSpPr txBox="1"/>
          <p:nvPr/>
        </p:nvSpPr>
        <p:spPr>
          <a:xfrm>
            <a:off x="8109819" y="1711308"/>
            <a:ext cx="24200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here is my </a:t>
            </a:r>
            <a:r>
              <a:rPr b="1" lang="en-US" sz="18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screenshot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67"/>
          <p:cNvSpPr txBox="1"/>
          <p:nvPr/>
        </p:nvSpPr>
        <p:spPr>
          <a:xfrm>
            <a:off x="9036543" y="2413414"/>
            <a:ext cx="2578543" cy="2143594"/>
          </a:xfrm>
          <a:prstGeom prst="rect">
            <a:avLst/>
          </a:prstGeom>
          <a:noFill/>
          <a:ln cap="flat" cmpd="sng" w="2857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https://www.bing.com/search?q=Thaitogo%20Restaurant%20offerings&amp;qs=ds&amp;form=ATCVAJ</a:t>
            </a:r>
            <a:endParaRPr sz="2400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67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67"/>
          <p:cNvSpPr/>
          <p:nvPr/>
        </p:nvSpPr>
        <p:spPr>
          <a:xfrm>
            <a:off x="302085" y="515388"/>
            <a:ext cx="8082632" cy="58937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sitting at a table with food&#10;&#10;Description automatically generated" id="1217" name="Google Shape;1217;p67"/>
          <p:cNvPicPr preferRelativeResize="0"/>
          <p:nvPr/>
        </p:nvPicPr>
        <p:blipFill rotWithShape="1">
          <a:blip r:embed="rId5">
            <a:alphaModFix/>
          </a:blip>
          <a:srcRect b="9240" l="0" r="0" t="0"/>
          <a:stretch/>
        </p:blipFill>
        <p:spPr>
          <a:xfrm>
            <a:off x="5659823" y="493134"/>
            <a:ext cx="2604513" cy="3829083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social media post&#10;&#10;Description automatically generated" id="1218" name="Google Shape;1218;p67"/>
          <p:cNvPicPr preferRelativeResize="0"/>
          <p:nvPr/>
        </p:nvPicPr>
        <p:blipFill rotWithShape="1">
          <a:blip r:embed="rId6">
            <a:alphaModFix/>
          </a:blip>
          <a:srcRect b="2" l="0" r="33123" t="0"/>
          <a:stretch/>
        </p:blipFill>
        <p:spPr>
          <a:xfrm>
            <a:off x="5659823" y="4506789"/>
            <a:ext cx="2604513" cy="1507890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9" name="Google Shape;1219;p67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hat&#10;&#10;Description automatically generated" id="1220" name="Google Shape;1220;p67"/>
          <p:cNvPicPr preferRelativeResize="0"/>
          <p:nvPr/>
        </p:nvPicPr>
        <p:blipFill rotWithShape="1">
          <a:blip r:embed="rId7">
            <a:alphaModFix/>
          </a:blip>
          <a:srcRect b="5" l="0" r="9054" t="0"/>
          <a:stretch/>
        </p:blipFill>
        <p:spPr>
          <a:xfrm>
            <a:off x="397970" y="3773279"/>
            <a:ext cx="5102495" cy="2241400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1" name="Google Shape;1221;p67"/>
          <p:cNvSpPr txBox="1"/>
          <p:nvPr>
            <p:ph idx="12" type="sldNum"/>
          </p:nvPr>
        </p:nvSpPr>
        <p:spPr>
          <a:xfrm>
            <a:off x="8610599" y="6492240"/>
            <a:ext cx="31269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menu&#10;&#10;Description automatically generated" id="1222" name="Google Shape;1222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0718" y="858096"/>
            <a:ext cx="5120472" cy="2532875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close-up of a logo&#10;&#10;Description automatically generated" id="1223" name="Google Shape;1223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99086" y="1032780"/>
            <a:ext cx="2578543" cy="1140794"/>
          </a:xfrm>
          <a:prstGeom prst="rect">
            <a:avLst/>
          </a:prstGeom>
          <a:noFill/>
          <a:ln cap="flat" cmpd="sng" w="2857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4" name="Google Shape;1224;p67"/>
          <p:cNvSpPr txBox="1"/>
          <p:nvPr/>
        </p:nvSpPr>
        <p:spPr>
          <a:xfrm>
            <a:off x="8894708" y="562964"/>
            <a:ext cx="28690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here is my extra </a:t>
            </a:r>
            <a:r>
              <a:rPr b="1" lang="en-US" sz="18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screenshot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67"/>
          <p:cNvSpPr txBox="1"/>
          <p:nvPr/>
        </p:nvSpPr>
        <p:spPr>
          <a:xfrm>
            <a:off x="1202121" y="290168"/>
            <a:ext cx="229782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</a:t>
            </a:r>
            <a:endParaRPr b="1" sz="1800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68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2" name="Google Shape;1232;p68"/>
          <p:cNvGrpSpPr/>
          <p:nvPr/>
        </p:nvGrpSpPr>
        <p:grpSpPr>
          <a:xfrm>
            <a:off x="-19221" y="0"/>
            <a:ext cx="5646974" cy="6483075"/>
            <a:chOff x="-19221" y="0"/>
            <a:chExt cx="5646974" cy="6483075"/>
          </a:xfrm>
        </p:grpSpPr>
        <p:sp>
          <p:nvSpPr>
            <p:cNvPr id="1233" name="Google Shape;1233;p68"/>
            <p:cNvSpPr/>
            <p:nvPr/>
          </p:nvSpPr>
          <p:spPr>
            <a:xfrm>
              <a:off x="-19220" y="116610"/>
              <a:ext cx="5535001" cy="6250127"/>
            </a:xfrm>
            <a:custGeom>
              <a:rect b="b" l="l" r="r" t="t"/>
              <a:pathLst>
                <a:path extrusionOk="0" h="6250127" w="5535001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FE5C4">
                    <a:alpha val="9803"/>
                  </a:srgbClr>
                </a:gs>
                <a:gs pos="85000">
                  <a:srgbClr val="0CB8F9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68"/>
            <p:cNvSpPr/>
            <p:nvPr/>
          </p:nvSpPr>
          <p:spPr>
            <a:xfrm>
              <a:off x="-19221" y="176241"/>
              <a:ext cx="5646908" cy="6130481"/>
            </a:xfrm>
            <a:custGeom>
              <a:rect b="b" l="l" r="r" t="t"/>
              <a:pathLst>
                <a:path extrusionOk="0" h="6130481" w="5646908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FE5C4">
                    <a:alpha val="9803"/>
                  </a:srgbClr>
                </a:gs>
                <a:gs pos="85000">
                  <a:srgbClr val="0CB8F9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68"/>
            <p:cNvSpPr/>
            <p:nvPr/>
          </p:nvSpPr>
          <p:spPr>
            <a:xfrm>
              <a:off x="-19221" y="176241"/>
              <a:ext cx="5517522" cy="6130481"/>
            </a:xfrm>
            <a:custGeom>
              <a:rect b="b" l="l" r="r" t="t"/>
              <a:pathLst>
                <a:path extrusionOk="0" h="6130481" w="5517522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FE5C4">
                    <a:alpha val="9803"/>
                  </a:srgbClr>
                </a:gs>
                <a:gs pos="85000">
                  <a:srgbClr val="0CB8F9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68"/>
            <p:cNvSpPr/>
            <p:nvPr/>
          </p:nvSpPr>
          <p:spPr>
            <a:xfrm>
              <a:off x="-19221" y="0"/>
              <a:ext cx="5646974" cy="6483075"/>
            </a:xfrm>
            <a:custGeom>
              <a:rect b="b" l="l" r="r" t="t"/>
              <a:pathLst>
                <a:path extrusionOk="0" h="6483075" w="5646974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FE5C4">
                    <a:alpha val="9803"/>
                  </a:srgbClr>
                </a:gs>
                <a:gs pos="85000">
                  <a:srgbClr val="0CB8F9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7" name="Google Shape;1237;p68"/>
          <p:cNvSpPr txBox="1"/>
          <p:nvPr>
            <p:ph type="title"/>
          </p:nvPr>
        </p:nvSpPr>
        <p:spPr>
          <a:xfrm>
            <a:off x="755588" y="1466319"/>
            <a:ext cx="4006686" cy="2246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i="0" lang="en-US" sz="4800" u="none" cap="none" strike="noStrike">
                <a:solidFill>
                  <a:schemeClr val="dk2"/>
                </a:solidFill>
              </a:rPr>
              <a:t>SEM - Google Search Ads </a:t>
            </a:r>
            <a:br>
              <a:rPr b="1" i="0" lang="en-US" sz="4800" u="none" cap="none" strike="noStrike">
                <a:solidFill>
                  <a:schemeClr val="dk2"/>
                </a:solidFill>
              </a:rPr>
            </a:br>
            <a:r>
              <a:rPr b="1" i="0" lang="en-US" sz="4800" u="none" cap="none" strike="noStrike">
                <a:solidFill>
                  <a:schemeClr val="dk2"/>
                </a:solidFill>
              </a:rPr>
              <a:t>(Ad mock-ups)</a:t>
            </a:r>
            <a:endParaRPr b="1" i="0" sz="4800" u="none" cap="none" strike="noStrike">
              <a:solidFill>
                <a:schemeClr val="dk2"/>
              </a:solidFill>
            </a:endParaRPr>
          </a:p>
        </p:txBody>
      </p:sp>
      <p:sp>
        <p:nvSpPr>
          <p:cNvPr id="1238" name="Google Shape;1238;p68"/>
          <p:cNvSpPr txBox="1"/>
          <p:nvPr/>
        </p:nvSpPr>
        <p:spPr>
          <a:xfrm>
            <a:off x="962328" y="4302587"/>
            <a:ext cx="3658053" cy="9551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US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Google Search ads are text ads shown in Google Search Results Pages</a:t>
            </a:r>
            <a:endParaRPr/>
          </a:p>
        </p:txBody>
      </p:sp>
      <p:pic>
        <p:nvPicPr>
          <p:cNvPr descr="A screenshot of a computer&#10;&#10;Description automatically generated" id="1239" name="Google Shape;123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8" y="283779"/>
            <a:ext cx="6309669" cy="3181927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1240" name="Google Shape;124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3344" y="3749485"/>
            <a:ext cx="3086177" cy="2793221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1" name="Google Shape;1241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49178" y="3771633"/>
            <a:ext cx="3096057" cy="2595104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2" name="Google Shape;1242;p68"/>
          <p:cNvSpPr/>
          <p:nvPr/>
        </p:nvSpPr>
        <p:spPr>
          <a:xfrm>
            <a:off x="8828690" y="1797269"/>
            <a:ext cx="2285100" cy="1466194"/>
          </a:xfrm>
          <a:prstGeom prst="rect">
            <a:avLst/>
          </a:prstGeom>
          <a:noFill/>
          <a:ln cap="flat" cmpd="sng" w="57150">
            <a:solidFill>
              <a:srgbClr val="048B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68"/>
          <p:cNvSpPr/>
          <p:nvPr/>
        </p:nvSpPr>
        <p:spPr>
          <a:xfrm>
            <a:off x="5646907" y="3936135"/>
            <a:ext cx="2862613" cy="1599439"/>
          </a:xfrm>
          <a:prstGeom prst="rect">
            <a:avLst/>
          </a:prstGeom>
          <a:noFill/>
          <a:ln cap="flat" cmpd="sng" w="57150">
            <a:solidFill>
              <a:srgbClr val="048B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68"/>
          <p:cNvSpPr/>
          <p:nvPr/>
        </p:nvSpPr>
        <p:spPr>
          <a:xfrm>
            <a:off x="8763230" y="4088535"/>
            <a:ext cx="2862613" cy="2060017"/>
          </a:xfrm>
          <a:prstGeom prst="rect">
            <a:avLst/>
          </a:prstGeom>
          <a:noFill/>
          <a:ln cap="flat" cmpd="sng" w="57150">
            <a:solidFill>
              <a:srgbClr val="048B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68"/>
          <p:cNvSpPr/>
          <p:nvPr/>
        </p:nvSpPr>
        <p:spPr>
          <a:xfrm>
            <a:off x="11133010" y="2242377"/>
            <a:ext cx="409903" cy="400375"/>
          </a:xfrm>
          <a:prstGeom prst="star6">
            <a:avLst>
              <a:gd fmla="val 25420" name="adj"/>
              <a:gd fmla="val 115470" name="hf"/>
            </a:avLst>
          </a:prstGeom>
          <a:solidFill>
            <a:srgbClr val="EF2726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68"/>
          <p:cNvSpPr/>
          <p:nvPr/>
        </p:nvSpPr>
        <p:spPr>
          <a:xfrm>
            <a:off x="7429146" y="4088535"/>
            <a:ext cx="451212" cy="467699"/>
          </a:xfrm>
          <a:prstGeom prst="star6">
            <a:avLst>
              <a:gd fmla="val 25420" name="adj"/>
              <a:gd fmla="val 115470" name="hf"/>
            </a:avLst>
          </a:prstGeom>
          <a:solidFill>
            <a:srgbClr val="CF00AA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68"/>
          <p:cNvSpPr/>
          <p:nvPr/>
        </p:nvSpPr>
        <p:spPr>
          <a:xfrm>
            <a:off x="10752083" y="4302588"/>
            <a:ext cx="477589" cy="474365"/>
          </a:xfrm>
          <a:prstGeom prst="star6">
            <a:avLst>
              <a:gd fmla="val 25420" name="adj"/>
              <a:gd fmla="val 115470" name="hf"/>
            </a:avLst>
          </a:prstGeom>
          <a:solidFill>
            <a:srgbClr val="00B05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9" name="Google Shape;1249;p68"/>
          <p:cNvSpPr txBox="1"/>
          <p:nvPr/>
        </p:nvSpPr>
        <p:spPr>
          <a:xfrm>
            <a:off x="1284897" y="4035961"/>
            <a:ext cx="24200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here is my </a:t>
            </a:r>
            <a:r>
              <a:rPr b="1" lang="en-US" sz="18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screenshot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69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69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69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69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69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69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261" name="Google Shape;126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132" y="1709752"/>
            <a:ext cx="3640127" cy="3644369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048B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1262" name="Google Shape;126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3530" y="1550098"/>
            <a:ext cx="3655003" cy="4019080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1263" name="Google Shape;126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3331" y="1550098"/>
            <a:ext cx="3640127" cy="4581148"/>
          </a:xfrm>
          <a:prstGeom prst="rect">
            <a:avLst/>
          </a:prstGeom>
          <a:noFill/>
          <a:ln cap="flat" cmpd="sng" w="57150">
            <a:solidFill>
              <a:srgbClr val="FF38D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web page&#10;&#10;Description automatically generated" id="1264" name="Google Shape;1264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840" y="500735"/>
            <a:ext cx="3077241" cy="67518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5" name="Google Shape;1265;p69"/>
          <p:cNvSpPr txBox="1"/>
          <p:nvPr/>
        </p:nvSpPr>
        <p:spPr>
          <a:xfrm>
            <a:off x="5142372" y="501132"/>
            <a:ext cx="475872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https://nordicclick.</a:t>
            </a: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</a:t>
            </a:r>
            <a:r>
              <a:rPr b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/resources/google-ads-preview-tool/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69"/>
          <p:cNvSpPr/>
          <p:nvPr/>
        </p:nvSpPr>
        <p:spPr>
          <a:xfrm>
            <a:off x="2554882" y="5400342"/>
            <a:ext cx="540297" cy="56206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69"/>
          <p:cNvSpPr/>
          <p:nvPr/>
        </p:nvSpPr>
        <p:spPr>
          <a:xfrm>
            <a:off x="6456612" y="5307901"/>
            <a:ext cx="531281" cy="56206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1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69"/>
          <p:cNvSpPr/>
          <p:nvPr/>
        </p:nvSpPr>
        <p:spPr>
          <a:xfrm>
            <a:off x="10466324" y="5708354"/>
            <a:ext cx="482258" cy="559007"/>
          </a:xfrm>
          <a:prstGeom prst="star5">
            <a:avLst>
              <a:gd fmla="val 22686" name="adj"/>
              <a:gd fmla="val 105146" name="hf"/>
              <a:gd fmla="val 110557" name="vf"/>
            </a:avLst>
          </a:prstGeom>
          <a:solidFill>
            <a:srgbClr val="FDFD06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0" name="Google Shape;1270;p69"/>
          <p:cNvSpPr txBox="1"/>
          <p:nvPr/>
        </p:nvSpPr>
        <p:spPr>
          <a:xfrm>
            <a:off x="7642975" y="993215"/>
            <a:ext cx="24200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here is my </a:t>
            </a:r>
            <a:r>
              <a:rPr b="1" lang="en-US" sz="18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screenshot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69"/>
          <p:cNvSpPr txBox="1"/>
          <p:nvPr/>
        </p:nvSpPr>
        <p:spPr>
          <a:xfrm>
            <a:off x="3913259" y="991254"/>
            <a:ext cx="3336804" cy="369332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Using Keywords (Ad mock-ups)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69"/>
          <p:cNvSpPr/>
          <p:nvPr/>
        </p:nvSpPr>
        <p:spPr>
          <a:xfrm>
            <a:off x="2050026" y="4203286"/>
            <a:ext cx="1504334" cy="57518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69"/>
          <p:cNvSpPr/>
          <p:nvPr/>
        </p:nvSpPr>
        <p:spPr>
          <a:xfrm>
            <a:off x="5855110" y="3736249"/>
            <a:ext cx="1553495" cy="57518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D4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69"/>
          <p:cNvSpPr/>
          <p:nvPr/>
        </p:nvSpPr>
        <p:spPr>
          <a:xfrm>
            <a:off x="9871588" y="4355686"/>
            <a:ext cx="1504334" cy="575187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1566687" y="914400"/>
            <a:ext cx="8982425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3420009" y="1411607"/>
            <a:ext cx="5173405" cy="2051685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3881207" y="1981079"/>
            <a:ext cx="449228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Plan </a:t>
            </a:r>
            <a:endParaRPr b="0" i="0" sz="40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198" name="Google Shape;1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312206" y="1743229"/>
            <a:ext cx="1433845" cy="1212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Make a Marketing Plan Presentation in PowerPoint" id="199" name="Google Shape;19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4910" y="3656739"/>
            <a:ext cx="2643601" cy="1789654"/>
          </a:xfrm>
          <a:prstGeom prst="rect">
            <a:avLst/>
          </a:prstGeom>
          <a:noFill/>
          <a:ln cap="flat" cmpd="sng" w="9525">
            <a:solidFill>
              <a:srgbClr val="9BE2F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70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70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70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70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70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70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286" name="Google Shape;128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943" y="1640433"/>
            <a:ext cx="5284912" cy="4929082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048B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1287" name="Google Shape;128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2857" y="1601435"/>
            <a:ext cx="4867428" cy="4969997"/>
          </a:xfrm>
          <a:prstGeom prst="rect">
            <a:avLst/>
          </a:prstGeom>
          <a:noFill/>
          <a:ln cap="flat" cmpd="sng" w="5715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web page&#10;&#10;Description automatically generated" id="1288" name="Google Shape;128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840" y="500735"/>
            <a:ext cx="3077241" cy="67518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9" name="Google Shape;1289;p70"/>
          <p:cNvSpPr txBox="1"/>
          <p:nvPr/>
        </p:nvSpPr>
        <p:spPr>
          <a:xfrm>
            <a:off x="5142372" y="501132"/>
            <a:ext cx="475872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https://nordicclick.</a:t>
            </a: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</a:t>
            </a:r>
            <a:r>
              <a:rPr b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/resources/google-ads-preview-tool/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70"/>
          <p:cNvSpPr/>
          <p:nvPr/>
        </p:nvSpPr>
        <p:spPr>
          <a:xfrm>
            <a:off x="5196569" y="4194473"/>
            <a:ext cx="540297" cy="562068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70"/>
          <p:cNvSpPr/>
          <p:nvPr/>
        </p:nvSpPr>
        <p:spPr>
          <a:xfrm>
            <a:off x="11316158" y="5050405"/>
            <a:ext cx="482258" cy="559007"/>
          </a:xfrm>
          <a:prstGeom prst="star5">
            <a:avLst>
              <a:gd fmla="val 22686" name="adj"/>
              <a:gd fmla="val 105146" name="hf"/>
              <a:gd fmla="val 110557" name="vf"/>
            </a:avLst>
          </a:prstGeom>
          <a:solidFill>
            <a:srgbClr val="00B05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3" name="Google Shape;1293;p70"/>
          <p:cNvSpPr txBox="1"/>
          <p:nvPr/>
        </p:nvSpPr>
        <p:spPr>
          <a:xfrm>
            <a:off x="7642975" y="993215"/>
            <a:ext cx="24200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here is my </a:t>
            </a:r>
            <a:r>
              <a:rPr b="1" lang="en-US" sz="18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screenshot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70"/>
          <p:cNvSpPr txBox="1"/>
          <p:nvPr/>
        </p:nvSpPr>
        <p:spPr>
          <a:xfrm>
            <a:off x="3913259" y="991254"/>
            <a:ext cx="3336804" cy="369332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Using Keywords (Ad mock-ups)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70"/>
          <p:cNvSpPr/>
          <p:nvPr/>
        </p:nvSpPr>
        <p:spPr>
          <a:xfrm>
            <a:off x="3244645" y="4896464"/>
            <a:ext cx="2064774" cy="145988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296" name="Google Shape;1296;p70"/>
          <p:cNvSpPr/>
          <p:nvPr/>
        </p:nvSpPr>
        <p:spPr>
          <a:xfrm>
            <a:off x="8852978" y="5080665"/>
            <a:ext cx="2039050" cy="1155087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71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71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71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71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71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71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308" name="Google Shape;130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8677" y="1567832"/>
            <a:ext cx="4394943" cy="5171377"/>
          </a:xfrm>
          <a:prstGeom prst="rect">
            <a:avLst/>
          </a:prstGeom>
          <a:noFill/>
          <a:ln cap="flat" cmpd="sng" w="57150">
            <a:solidFill>
              <a:srgbClr val="FF38D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web page&#10;&#10;Description automatically generated" id="1309" name="Google Shape;130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40" y="500735"/>
            <a:ext cx="3077241" cy="67518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0" name="Google Shape;1310;p71"/>
          <p:cNvSpPr txBox="1"/>
          <p:nvPr/>
        </p:nvSpPr>
        <p:spPr>
          <a:xfrm>
            <a:off x="5142372" y="501132"/>
            <a:ext cx="475872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https://nordicclick.</a:t>
            </a: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</a:t>
            </a:r>
            <a:r>
              <a:rPr b="1" lang="en-US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/resources/google-ads-preview-tool/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71"/>
          <p:cNvSpPr/>
          <p:nvPr/>
        </p:nvSpPr>
        <p:spPr>
          <a:xfrm>
            <a:off x="8496386" y="3547344"/>
            <a:ext cx="860257" cy="742499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B050"/>
          </a:solidFill>
          <a:ln cap="flat" cmpd="sng" w="12700">
            <a:solidFill>
              <a:srgbClr val="035D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3" name="Google Shape;1313;p71"/>
          <p:cNvSpPr txBox="1"/>
          <p:nvPr/>
        </p:nvSpPr>
        <p:spPr>
          <a:xfrm>
            <a:off x="7642975" y="993215"/>
            <a:ext cx="24200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here is my </a:t>
            </a:r>
            <a:r>
              <a:rPr b="1" lang="en-US" sz="18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screenshot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71"/>
          <p:cNvSpPr txBox="1"/>
          <p:nvPr/>
        </p:nvSpPr>
        <p:spPr>
          <a:xfrm>
            <a:off x="3913259" y="991254"/>
            <a:ext cx="3336804" cy="369332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FF73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Using Keywords (Ad mock-ups)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71"/>
          <p:cNvSpPr/>
          <p:nvPr/>
        </p:nvSpPr>
        <p:spPr>
          <a:xfrm>
            <a:off x="5855110" y="3736249"/>
            <a:ext cx="2121234" cy="105895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35D7F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800" endA="300" endPos="555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7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72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72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72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website&#10;&#10;Description automatically generated" id="1324" name="Google Shape;132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014" y="2308736"/>
            <a:ext cx="10988566" cy="3848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72"/>
          <p:cNvSpPr/>
          <p:nvPr/>
        </p:nvSpPr>
        <p:spPr>
          <a:xfrm>
            <a:off x="6385029" y="2465000"/>
            <a:ext cx="425669" cy="63013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72"/>
          <p:cNvSpPr txBox="1"/>
          <p:nvPr/>
        </p:nvSpPr>
        <p:spPr>
          <a:xfrm>
            <a:off x="478346" y="434223"/>
            <a:ext cx="6332352" cy="12984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Search Engine </a:t>
            </a: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r>
              <a:rPr b="1" i="0" lang="en-US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(Google Display Network Ads)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72"/>
          <p:cNvSpPr txBox="1"/>
          <p:nvPr/>
        </p:nvSpPr>
        <p:spPr>
          <a:xfrm>
            <a:off x="7289044" y="842522"/>
            <a:ext cx="3920243" cy="1128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https://www.canva.com/web-ads/templates/</a:t>
            </a:r>
            <a:r>
              <a:rPr b="0" lang="en-US" sz="16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mobile-banner-ads</a:t>
            </a:r>
            <a:r>
              <a:rPr b="0" i="1" lang="en-US" sz="16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endParaRPr b="0" i="1" sz="1600" u="sng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-US" sz="16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My S</a:t>
            </a:r>
            <a:r>
              <a:rPr b="0" lang="en-US" sz="16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creenshot A in edit mode </a:t>
            </a:r>
            <a:endParaRPr b="0" i="1" sz="16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7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73"/>
          <p:cNvSpPr txBox="1"/>
          <p:nvPr/>
        </p:nvSpPr>
        <p:spPr>
          <a:xfrm>
            <a:off x="478346" y="434223"/>
            <a:ext cx="6332352" cy="12984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Search Engine Marketing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(Google Display Network Ads)</a:t>
            </a:r>
            <a:endParaRPr b="0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73"/>
          <p:cNvSpPr/>
          <p:nvPr/>
        </p:nvSpPr>
        <p:spPr>
          <a:xfrm rot="10800000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73"/>
          <p:cNvSpPr/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73"/>
          <p:cNvSpPr/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web page&#10;&#10;Description automatically generated" id="1338" name="Google Shape;1338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48" y="2237616"/>
            <a:ext cx="11004331" cy="41069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73"/>
          <p:cNvSpPr/>
          <p:nvPr/>
        </p:nvSpPr>
        <p:spPr>
          <a:xfrm>
            <a:off x="7289044" y="2459421"/>
            <a:ext cx="425669" cy="69763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1" name="Google Shape;1341;p73"/>
          <p:cNvSpPr txBox="1"/>
          <p:nvPr/>
        </p:nvSpPr>
        <p:spPr>
          <a:xfrm>
            <a:off x="7289044" y="842522"/>
            <a:ext cx="3920243" cy="1128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https://www.canva.com/web-ads/templates/</a:t>
            </a:r>
            <a:r>
              <a:rPr b="0" lang="en-US" sz="16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mobile-banner-ads</a:t>
            </a:r>
            <a:r>
              <a:rPr b="0" i="1" lang="en-US" sz="16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endParaRPr b="0" i="1" sz="1600" u="sng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-US" sz="16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My S</a:t>
            </a:r>
            <a:r>
              <a:rPr b="0" lang="en-US" sz="16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creenshot B in edit mode</a:t>
            </a:r>
            <a:endParaRPr b="0" i="1" sz="16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74"/>
          <p:cNvSpPr txBox="1"/>
          <p:nvPr/>
        </p:nvSpPr>
        <p:spPr>
          <a:xfrm>
            <a:off x="514609" y="808882"/>
            <a:ext cx="5096249" cy="11280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Engine Marketing (Google 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Network Ads)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8" name="Google Shape;1348;p74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49" name="Google Shape;1349;p74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74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1" name="Google Shape;1351;p74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74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74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 shot of a computer&#10;&#10;Description automatically generated" id="1354" name="Google Shape;135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085" y="2177025"/>
            <a:ext cx="10032584" cy="38720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74"/>
          <p:cNvSpPr txBox="1"/>
          <p:nvPr/>
        </p:nvSpPr>
        <p:spPr>
          <a:xfrm>
            <a:off x="6676216" y="1083484"/>
            <a:ext cx="3524631" cy="1140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https://www.canva.com/web-ads/templates/</a:t>
            </a:r>
            <a:r>
              <a:rPr lang="en-US" sz="20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halfpage</a:t>
            </a:r>
            <a:r>
              <a:rPr b="0" lang="en-US" sz="20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-ads/</a:t>
            </a:r>
            <a:endParaRPr b="0" sz="2000" u="sng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My S</a:t>
            </a:r>
            <a:r>
              <a:rPr b="1" lang="en-US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creenshot A - in edit mode</a:t>
            </a:r>
            <a:endParaRPr b="1" i="1" sz="2000" u="none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7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75"/>
          <p:cNvSpPr txBox="1"/>
          <p:nvPr/>
        </p:nvSpPr>
        <p:spPr>
          <a:xfrm>
            <a:off x="439659" y="648763"/>
            <a:ext cx="5364084" cy="1470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i="0" lang="en-US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Engine Marketing (Google Display Network Ads)</a:t>
            </a:r>
            <a:endParaRPr b="0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3" name="Google Shape;1363;p75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64" name="Google Shape;1364;p75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75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6" name="Google Shape;1366;p75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75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75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75"/>
          <p:cNvSpPr txBox="1"/>
          <p:nvPr/>
        </p:nvSpPr>
        <p:spPr>
          <a:xfrm>
            <a:off x="6676216" y="1083484"/>
            <a:ext cx="4108817" cy="11402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https://www.canva.com/web-ads/templates/</a:t>
            </a:r>
            <a:r>
              <a:rPr lang="en-US" sz="20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halfpage</a:t>
            </a:r>
            <a:r>
              <a:rPr b="0" lang="en-US" sz="20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-ads/</a:t>
            </a:r>
            <a:endParaRPr b="0" sz="2000" u="sng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My S</a:t>
            </a:r>
            <a:r>
              <a:rPr b="1" lang="en-US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creenshot B – in edit mode</a:t>
            </a:r>
            <a:endParaRPr/>
          </a:p>
        </p:txBody>
      </p:sp>
      <p:pic>
        <p:nvPicPr>
          <p:cNvPr descr="A screenshot of a computer&#10;&#10;Description automatically generated" id="1370" name="Google Shape;137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085" y="2223688"/>
            <a:ext cx="10032585" cy="39832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7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76"/>
          <p:cNvSpPr txBox="1"/>
          <p:nvPr/>
        </p:nvSpPr>
        <p:spPr>
          <a:xfrm>
            <a:off x="427174" y="651013"/>
            <a:ext cx="5347683" cy="1333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i="0" lang="en-US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Engine Marketing (Google Display Network Ads)</a:t>
            </a:r>
            <a:endParaRPr b="0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8" name="Google Shape;1378;p76"/>
          <p:cNvGrpSpPr/>
          <p:nvPr/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79" name="Google Shape;1379;p76"/>
            <p:cNvSpPr/>
            <p:nvPr/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76"/>
            <p:cNvSpPr/>
            <p:nvPr/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1" name="Google Shape;1381;p76"/>
          <p:cNvSpPr/>
          <p:nvPr/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76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76"/>
          <p:cNvSpPr/>
          <p:nvPr/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7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menu&#10;&#10;Description automatically generated" id="1385" name="Google Shape;138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115" y="2180784"/>
            <a:ext cx="8625510" cy="4148262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76"/>
          <p:cNvSpPr txBox="1"/>
          <p:nvPr/>
        </p:nvSpPr>
        <p:spPr>
          <a:xfrm>
            <a:off x="6417144" y="978407"/>
            <a:ext cx="3719856" cy="1144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https://www.canva.com/web-ads/templates/</a:t>
            </a:r>
            <a:r>
              <a:rPr b="0" lang="en-US" sz="18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billboard-ads</a:t>
            </a:r>
            <a:r>
              <a:rPr b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endParaRPr b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My S</a:t>
            </a:r>
            <a:r>
              <a:rPr b="1" lang="en-US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creenshot – in edit mode</a:t>
            </a:r>
            <a:endParaRPr/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7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77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77"/>
          <p:cNvSpPr/>
          <p:nvPr/>
        </p:nvSpPr>
        <p:spPr>
          <a:xfrm>
            <a:off x="1608322" y="914400"/>
            <a:ext cx="8899155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77"/>
          <p:cNvSpPr/>
          <p:nvPr/>
        </p:nvSpPr>
        <p:spPr>
          <a:xfrm>
            <a:off x="3210746" y="1284173"/>
            <a:ext cx="6011604" cy="1962807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77"/>
          <p:cNvSpPr txBox="1"/>
          <p:nvPr/>
        </p:nvSpPr>
        <p:spPr>
          <a:xfrm>
            <a:off x="4137288" y="1524196"/>
            <a:ext cx="4473312" cy="1477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SOCIAL MEDIA</a:t>
            </a:r>
            <a:endParaRPr b="1" sz="4000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 sz="40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</a:t>
            </a:r>
            <a:endParaRPr/>
          </a:p>
        </p:txBody>
      </p:sp>
      <p:pic>
        <p:nvPicPr>
          <p:cNvPr descr="A spoon and fork on a napkin&#10;&#10;Description automatically generated" id="1396" name="Google Shape;139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441583" y="1781417"/>
            <a:ext cx="1217605" cy="968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 modern social media developing and the future trend of social media" id="1397" name="Google Shape;139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3315585"/>
            <a:ext cx="3061138" cy="1962807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7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78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78"/>
          <p:cNvSpPr/>
          <p:nvPr/>
        </p:nvSpPr>
        <p:spPr>
          <a:xfrm>
            <a:off x="1608322" y="914400"/>
            <a:ext cx="8899155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78"/>
          <p:cNvSpPr/>
          <p:nvPr/>
        </p:nvSpPr>
        <p:spPr>
          <a:xfrm>
            <a:off x="3710895" y="1284174"/>
            <a:ext cx="5259684" cy="1962807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78"/>
          <p:cNvSpPr txBox="1"/>
          <p:nvPr/>
        </p:nvSpPr>
        <p:spPr>
          <a:xfrm>
            <a:off x="4587766" y="2117865"/>
            <a:ext cx="3358055" cy="1154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Social Media   O</a:t>
            </a:r>
            <a:r>
              <a:rPr b="1" i="0" lang="en-US" sz="3200" u="none" cap="none" strike="noStrik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rganic Post</a:t>
            </a:r>
            <a:endParaRPr b="0" i="0" sz="32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1408" name="Google Shape;140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3028036" y="1781417"/>
            <a:ext cx="1217605" cy="96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6870" y="1437784"/>
            <a:ext cx="2884212" cy="639209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78"/>
          <p:cNvSpPr txBox="1"/>
          <p:nvPr/>
        </p:nvSpPr>
        <p:spPr>
          <a:xfrm>
            <a:off x="4256690" y="4745416"/>
            <a:ext cx="4690673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002060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https://www.facebOok.com/ads/library/</a:t>
            </a:r>
            <a:endParaRPr b="0" sz="1600" u="none" cap="none" strike="noStrike">
              <a:solidFill>
                <a:srgbClr val="00206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11" name="Google Shape;1411;p78"/>
          <p:cNvSpPr txBox="1"/>
          <p:nvPr/>
        </p:nvSpPr>
        <p:spPr>
          <a:xfrm>
            <a:off x="4891255" y="5195581"/>
            <a:ext cx="33580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https://www.in%stagram.com/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icons with text&#10;&#10;Description automatically generated" id="1412" name="Google Shape;1412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7509" y="3407063"/>
            <a:ext cx="1986455" cy="1171739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79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79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2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79"/>
          <p:cNvSpPr/>
          <p:nvPr/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79"/>
          <p:cNvSpPr txBox="1"/>
          <p:nvPr/>
        </p:nvSpPr>
        <p:spPr>
          <a:xfrm>
            <a:off x="6152967" y="704488"/>
            <a:ext cx="4560708" cy="11564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1845"/>
                </a:solidFill>
                <a:latin typeface="Calibri"/>
                <a:ea typeface="Calibri"/>
                <a:cs typeface="Calibri"/>
                <a:sym typeface="Calibri"/>
              </a:rPr>
              <a:t>Social Media Marketing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i="0" lang="en-US" sz="3200" u="none" cap="none" strike="noStrike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0" lang="en-US" sz="3200" u="none" cap="none" strike="noStrike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Facebook Organic Post</a:t>
            </a:r>
            <a:r>
              <a:rPr b="1" i="0" lang="en-US" sz="3200" u="none" cap="none" strike="noStrike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i="0" sz="3200" u="none" cap="none" strike="noStrike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79"/>
          <p:cNvSpPr/>
          <p:nvPr/>
        </p:nvSpPr>
        <p:spPr>
          <a:xfrm rot="10800000">
            <a:off x="-9426" y="706068"/>
            <a:ext cx="2770222" cy="658897"/>
          </a:xfrm>
          <a:prstGeom prst="rect">
            <a:avLst/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A food on a plate&#10;&#10;Description automatically generated" id="1423" name="Google Shape;142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734" y="1184226"/>
            <a:ext cx="2755800" cy="45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79"/>
          <p:cNvSpPr/>
          <p:nvPr/>
        </p:nvSpPr>
        <p:spPr>
          <a:xfrm rot="10800000">
            <a:off x="2876215" y="5486398"/>
            <a:ext cx="2770205" cy="658897"/>
          </a:xfrm>
          <a:prstGeom prst="rect">
            <a:avLst/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A collage of different food items&#10;&#10;Description automatically generated" id="1425" name="Google Shape;1425;p7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627" y="1184227"/>
            <a:ext cx="2770207" cy="43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79"/>
          <p:cNvSpPr txBox="1"/>
          <p:nvPr>
            <p:ph idx="1" type="body"/>
          </p:nvPr>
        </p:nvSpPr>
        <p:spPr>
          <a:xfrm>
            <a:off x="5986853" y="1828564"/>
            <a:ext cx="5213017" cy="4325007"/>
          </a:xfrm>
          <a:prstGeom prst="rect">
            <a:avLst/>
          </a:prstGeom>
          <a:noFill/>
          <a:ln cap="flat" cmpd="sng" w="5715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🌶️ </a:t>
            </a:r>
            <a:r>
              <a:rPr b="1" lang="en-US" sz="2200"/>
              <a:t>Craving Authentic Thai Flavors? </a:t>
            </a:r>
            <a:r>
              <a:rPr b="1" lang="en-US" sz="2000"/>
              <a:t>🌶️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Bring the taste of Thailand right to your doorstep!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Our mouth-watering dishes are just a click away.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Whether you're planning a cozy family dinner or a quick lunch, Thaitogo has got you covered with fresh, flavorful dishes delivered right to you!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highlight>
                  <a:srgbClr val="FFFF00"/>
                </a:highlight>
              </a:rPr>
              <a:t>ORDER NOW! CALL NOW @ +65 6396 9696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highlight>
                  <a:srgbClr val="FFFF00"/>
                </a:highlight>
              </a:rPr>
              <a:t>CLICK the LINK </a:t>
            </a:r>
            <a:r>
              <a:rPr b="1" lang="en-US" sz="2000"/>
              <a:t>Below: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cxnSp>
        <p:nvCxnSpPr>
          <p:cNvPr id="1427" name="Google Shape;1427;p79"/>
          <p:cNvCxnSpPr/>
          <p:nvPr/>
        </p:nvCxnSpPr>
        <p:spPr>
          <a:xfrm rot="10800000">
            <a:off x="11365990" y="5610"/>
            <a:ext cx="0" cy="68580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428" name="Google Shape;1428;p79"/>
          <p:cNvSpPr txBox="1"/>
          <p:nvPr>
            <p:ph idx="12" type="sldNum"/>
          </p:nvPr>
        </p:nvSpPr>
        <p:spPr>
          <a:xfrm>
            <a:off x="11361690" y="-4"/>
            <a:ext cx="833392" cy="686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9" name="Google Shape;1429;p79"/>
          <p:cNvCxnSpPr/>
          <p:nvPr/>
        </p:nvCxnSpPr>
        <p:spPr>
          <a:xfrm>
            <a:off x="0" y="6151930"/>
            <a:ext cx="12192000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430" name="Google Shape;1430;p79"/>
          <p:cNvSpPr txBox="1"/>
          <p:nvPr/>
        </p:nvSpPr>
        <p:spPr>
          <a:xfrm>
            <a:off x="6262754" y="5616173"/>
            <a:ext cx="29481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http://thaitogo.sg/12/Order</a:t>
            </a:r>
            <a:endParaRPr b="1" sz="18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79"/>
          <p:cNvSpPr txBox="1"/>
          <p:nvPr/>
        </p:nvSpPr>
        <p:spPr>
          <a:xfrm>
            <a:off x="344774" y="5696266"/>
            <a:ext cx="2249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#Thaitogo Restaurant</a:t>
            </a:r>
            <a:endParaRPr/>
          </a:p>
        </p:txBody>
      </p:sp>
      <p:sp>
        <p:nvSpPr>
          <p:cNvPr id="1432" name="Google Shape;1432;p79"/>
          <p:cNvSpPr/>
          <p:nvPr/>
        </p:nvSpPr>
        <p:spPr>
          <a:xfrm>
            <a:off x="11033767" y="1231316"/>
            <a:ext cx="787895" cy="73347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1103586" y="835573"/>
            <a:ext cx="9995338" cy="5171090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3704897" y="1074776"/>
            <a:ext cx="5549462" cy="1166198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1292775" y="2431738"/>
            <a:ext cx="3973335" cy="30623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FD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 </a:t>
            </a:r>
            <a:r>
              <a:rPr b="1" lang="en-US" sz="24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Business Objective</a:t>
            </a:r>
            <a:endParaRPr b="1" sz="2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Increase</a:t>
            </a:r>
            <a:r>
              <a:rPr b="1"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Online Orders </a:t>
            </a:r>
            <a:r>
              <a:rPr b="1" lang="en-US" sz="24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by </a:t>
            </a:r>
            <a:r>
              <a:rPr b="1" lang="en-US" sz="2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50% </a:t>
            </a:r>
            <a:r>
              <a:rPr b="1" lang="en-US" sz="24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six (6) months</a:t>
            </a:r>
            <a:endParaRPr/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0C0C0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0C0C0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rgbClr val="0C0C0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A spoon and fork on a napkin&#10;&#10;Description automatically generated" id="210" name="Google Shape;2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706967" y="1312965"/>
            <a:ext cx="1157663" cy="856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 txBox="1"/>
          <p:nvPr/>
        </p:nvSpPr>
        <p:spPr>
          <a:xfrm>
            <a:off x="5360704" y="2406468"/>
            <a:ext cx="5585820" cy="306237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FD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b="1" lang="en-US" sz="24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Target Market</a:t>
            </a:r>
            <a:r>
              <a:rPr b="1"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1" lang="en-US" sz="2400" u="sng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Millennial and Gen Z </a:t>
            </a:r>
            <a:r>
              <a:rPr b="1" lang="en-US" sz="2400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Malay</a:t>
            </a:r>
            <a:r>
              <a:rPr b="1" lang="en-US" sz="2400">
                <a:solidFill>
                  <a:srgbClr val="0034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2400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Couples* </a:t>
            </a:r>
            <a:r>
              <a:rPr b="1"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young children.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- Income - </a:t>
            </a:r>
            <a:r>
              <a:rPr b="1" lang="en-US" sz="2400">
                <a:solidFill>
                  <a:srgbClr val="0C0C0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household of upper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C0C0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lower to middle income.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- Enjoy </a:t>
            </a:r>
            <a:r>
              <a:rPr b="1" lang="en-US" sz="2400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authentic </a:t>
            </a:r>
            <a:r>
              <a:rPr b="1" lang="en-US" sz="2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Thai</a:t>
            </a:r>
            <a:r>
              <a:rPr b="1" lang="en-US" sz="2400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cuisine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with </a:t>
            </a:r>
            <a:r>
              <a:rPr b="1" lang="en-US" sz="2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Malay style fusion </a:t>
            </a:r>
            <a:r>
              <a:rPr b="1" lang="en-US" sz="2400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menu.</a:t>
            </a:r>
            <a:endParaRPr b="1" sz="2400">
              <a:solidFill>
                <a:srgbClr val="0034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2" name="Google Shape;212;p8"/>
          <p:cNvSpPr txBox="1"/>
          <p:nvPr/>
        </p:nvSpPr>
        <p:spPr>
          <a:xfrm>
            <a:off x="4115255" y="1273880"/>
            <a:ext cx="4951049" cy="7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36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Executive Summary</a:t>
            </a:r>
            <a:endParaRPr b="0" i="0" sz="3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Marketing strategy - Free marketing icons" id="214" name="Google Shape;21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161" y="4252590"/>
            <a:ext cx="1657350" cy="132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80"/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phone&#10;&#10;Description automatically generated" id="1439" name="Google Shape;143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14" y="0"/>
            <a:ext cx="3757443" cy="6627896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80"/>
          <p:cNvSpPr txBox="1"/>
          <p:nvPr/>
        </p:nvSpPr>
        <p:spPr>
          <a:xfrm>
            <a:off x="5979621" y="6164828"/>
            <a:ext cx="5111163" cy="560435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https://mediamodifier.com/mockup/facebook-page-in-iphone-mockup-generator/36316</a:t>
            </a:r>
            <a:endParaRPr b="1"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889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1" name="Google Shape;1441;p80"/>
          <p:cNvCxnSpPr/>
          <p:nvPr/>
        </p:nvCxnSpPr>
        <p:spPr>
          <a:xfrm>
            <a:off x="11586162" y="3610394"/>
            <a:ext cx="0" cy="3238728"/>
          </a:xfrm>
          <a:prstGeom prst="straightConnector1">
            <a:avLst/>
          </a:prstGeom>
          <a:noFill/>
          <a:ln cap="sq" cmpd="sng" w="25400">
            <a:solidFill>
              <a:schemeClr val="accent1"/>
            </a:solidFill>
            <a:prstDash val="solid"/>
            <a:bevel/>
            <a:headEnd len="sm" w="sm" type="none"/>
            <a:tailEnd len="sm" w="sm" type="none"/>
          </a:ln>
        </p:spPr>
      </p:cxnSp>
      <p:pic>
        <p:nvPicPr>
          <p:cNvPr descr="A screenshot of a social media post&#10;&#10;Description automatically generated" id="1442" name="Google Shape;1442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1109" y="299509"/>
            <a:ext cx="5635988" cy="5040314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3" name="Google Shape;1443;p80"/>
          <p:cNvSpPr txBox="1"/>
          <p:nvPr/>
        </p:nvSpPr>
        <p:spPr>
          <a:xfrm>
            <a:off x="5979622" y="5565592"/>
            <a:ext cx="5111164" cy="481249"/>
          </a:xfrm>
          <a:prstGeom prst="rect">
            <a:avLst/>
          </a:prstGeom>
          <a:noFill/>
          <a:ln cap="flat" cmpd="sng" w="1905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" lvl="0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https://mediamodifier.com/mockup/facebook-regular-post/4223</a:t>
            </a:r>
            <a:endParaRPr b="1"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81"/>
          <p:cNvSpPr txBox="1"/>
          <p:nvPr/>
        </p:nvSpPr>
        <p:spPr>
          <a:xfrm>
            <a:off x="299545" y="1354359"/>
            <a:ext cx="3911147" cy="25792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i="0" lang="en-US" sz="5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</a:t>
            </a:r>
            <a:r>
              <a:rPr b="1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r>
              <a:rPr b="1" i="0" lang="en-US" sz="5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4500" u="none" cap="none" strike="noStrike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0" lang="en-US" sz="4500" u="none" cap="none" strike="noStrike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Instagram Post</a:t>
            </a:r>
            <a:r>
              <a:rPr b="1" i="0" lang="en-US" sz="4500" u="none" cap="none" strike="noStrike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4500" u="none" cap="none" strike="noStrike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81"/>
          <p:cNvSpPr txBox="1"/>
          <p:nvPr/>
        </p:nvSpPr>
        <p:spPr>
          <a:xfrm>
            <a:off x="7914387" y="1016926"/>
            <a:ext cx="3255095" cy="305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My S</a:t>
            </a:r>
            <a:r>
              <a:rPr b="1" lang="en-US" sz="20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creenshot  – in edit mode</a:t>
            </a:r>
            <a:endParaRPr/>
          </a:p>
        </p:txBody>
      </p:sp>
      <p:sp>
        <p:nvSpPr>
          <p:cNvPr id="1452" name="Google Shape;1452;p81"/>
          <p:cNvSpPr/>
          <p:nvPr/>
        </p:nvSpPr>
        <p:spPr>
          <a:xfrm>
            <a:off x="643278" y="4409267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453" name="Google Shape;145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0691" y="1607705"/>
            <a:ext cx="7681763" cy="4050488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4" name="Google Shape;1454;p8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5" name="Google Shape;1455;p81"/>
          <p:cNvSpPr txBox="1"/>
          <p:nvPr/>
        </p:nvSpPr>
        <p:spPr>
          <a:xfrm>
            <a:off x="732696" y="4685623"/>
            <a:ext cx="3244501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0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lang="en-US" sz="18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https://www.canva.com/</a:t>
            </a:r>
            <a:endParaRPr b="0" sz="18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8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82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82"/>
          <p:cNvSpPr txBox="1"/>
          <p:nvPr/>
        </p:nvSpPr>
        <p:spPr>
          <a:xfrm>
            <a:off x="645066" y="2134337"/>
            <a:ext cx="4741494" cy="2014087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https://mediamodifier.com/mockup/instagram-carousel-ad-mockup-generator/11081</a:t>
            </a:r>
            <a:endParaRPr/>
          </a:p>
        </p:txBody>
      </p:sp>
      <p:sp>
        <p:nvSpPr>
          <p:cNvPr id="1463" name="Google Shape;1463;p82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82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82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owl of soup with vegetables&#10;&#10;Description automatically generated" id="1466" name="Google Shape;146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2026" y="132891"/>
            <a:ext cx="3644307" cy="5841746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7" name="Google Shape;1467;p82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83"/>
          <p:cNvSpPr txBox="1"/>
          <p:nvPr/>
        </p:nvSpPr>
        <p:spPr>
          <a:xfrm>
            <a:off x="1113810" y="2802194"/>
            <a:ext cx="4837176" cy="1312609"/>
          </a:xfrm>
          <a:prstGeom prst="rect">
            <a:avLst/>
          </a:prstGeom>
          <a:noFill/>
          <a:ln cap="flat" cmpd="sng" w="952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sng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-US" sz="24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https://mediamodifier.com/social/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-US" sz="24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instagram</a:t>
            </a:r>
            <a:endParaRPr b="1" i="1" sz="2400" u="sng" cap="none" strike="noStrik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4" name="Google Shape;1474;p83"/>
          <p:cNvGrpSpPr/>
          <p:nvPr/>
        </p:nvGrpSpPr>
        <p:grpSpPr>
          <a:xfrm>
            <a:off x="0" y="3048031"/>
            <a:ext cx="731521" cy="673460"/>
            <a:chOff x="3940602" y="308034"/>
            <a:chExt cx="2116791" cy="3428999"/>
          </a:xfrm>
        </p:grpSpPr>
        <p:sp>
          <p:nvSpPr>
            <p:cNvPr id="1475" name="Google Shape;1475;p83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83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83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8" name="Google Shape;1478;p83"/>
          <p:cNvSpPr txBox="1"/>
          <p:nvPr>
            <p:ph idx="12" type="sldNum"/>
          </p:nvPr>
        </p:nvSpPr>
        <p:spPr>
          <a:xfrm>
            <a:off x="8610600" y="6492240"/>
            <a:ext cx="18717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9" name="Google Shape;1479;p83"/>
          <p:cNvSpPr/>
          <p:nvPr/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83"/>
          <p:cNvSpPr/>
          <p:nvPr/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holding a phone&#10;&#10;Description automatically generated" id="1481" name="Google Shape;1481;p83"/>
          <p:cNvPicPr preferRelativeResize="0"/>
          <p:nvPr/>
        </p:nvPicPr>
        <p:blipFill rotWithShape="1">
          <a:blip r:embed="rId6">
            <a:alphaModFix/>
          </a:blip>
          <a:srcRect b="3025" l="0" r="-1" t="0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83"/>
          <p:cNvSpPr/>
          <p:nvPr/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holding a phone&#10;&#10;Description automatically generated" id="1483" name="Google Shape;1483;p83"/>
          <p:cNvPicPr preferRelativeResize="0"/>
          <p:nvPr/>
        </p:nvPicPr>
        <p:blipFill rotWithShape="1">
          <a:blip r:embed="rId7">
            <a:alphaModFix/>
          </a:blip>
          <a:srcRect b="3996" l="0" r="1" t="0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8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84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84"/>
          <p:cNvSpPr/>
          <p:nvPr/>
        </p:nvSpPr>
        <p:spPr>
          <a:xfrm>
            <a:off x="1608322" y="914400"/>
            <a:ext cx="8899155" cy="4968819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84"/>
          <p:cNvSpPr/>
          <p:nvPr/>
        </p:nvSpPr>
        <p:spPr>
          <a:xfrm>
            <a:off x="3397411" y="1285649"/>
            <a:ext cx="5399744" cy="2143351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84"/>
          <p:cNvSpPr txBox="1"/>
          <p:nvPr/>
        </p:nvSpPr>
        <p:spPr>
          <a:xfrm>
            <a:off x="4162095" y="2338570"/>
            <a:ext cx="3925613" cy="1277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36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Social Media Ads</a:t>
            </a:r>
            <a:endParaRPr b="0" i="0" sz="3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oon and fork on a napkin&#10;&#10;Description automatically generated" id="1493" name="Google Shape;149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659249" y="1727070"/>
            <a:ext cx="1110156" cy="96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16097" y="1513347"/>
            <a:ext cx="3277161" cy="697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 modern social media developing and the future trend of social media" id="1495" name="Google Shape;1495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4401" y="3823117"/>
            <a:ext cx="2091053" cy="174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8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7" name="Google Shape;1497;p84"/>
          <p:cNvSpPr txBox="1"/>
          <p:nvPr/>
        </p:nvSpPr>
        <p:spPr>
          <a:xfrm>
            <a:off x="3827444" y="5198752"/>
            <a:ext cx="45342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About reaching new audiences | Meta Business Help Centre (facebook.com)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84"/>
          <p:cNvSpPr txBox="1"/>
          <p:nvPr/>
        </p:nvSpPr>
        <p:spPr>
          <a:xfrm>
            <a:off x="3551185" y="4414385"/>
            <a:ext cx="45342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https://www.facebook.com/business/help/717368264947302</a:t>
            </a:r>
            <a:r>
              <a:rPr b="0" i="1" lang="en-US" sz="1800" u="none" cap="none" strike="noStrike">
                <a:solidFill>
                  <a:srgbClr val="191919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8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social media page&#10;&#10;Description automatically generated" id="1504" name="Google Shape;1504;p85"/>
          <p:cNvPicPr preferRelativeResize="0"/>
          <p:nvPr/>
        </p:nvPicPr>
        <p:blipFill rotWithShape="1">
          <a:blip r:embed="rId3">
            <a:alphaModFix/>
          </a:blip>
          <a:srcRect b="0" l="20131" r="0" t="13141"/>
          <a:stretch/>
        </p:blipFill>
        <p:spPr>
          <a:xfrm>
            <a:off x="4461641" y="1529257"/>
            <a:ext cx="7394027" cy="4625416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social media post&#10;&#10;Description automatically generated" id="1505" name="Google Shape;1505;p85"/>
          <p:cNvPicPr preferRelativeResize="0"/>
          <p:nvPr/>
        </p:nvPicPr>
        <p:blipFill rotWithShape="1">
          <a:blip r:embed="rId4">
            <a:alphaModFix/>
          </a:blip>
          <a:srcRect b="0" l="37526" r="0" t="-1045"/>
          <a:stretch/>
        </p:blipFill>
        <p:spPr>
          <a:xfrm>
            <a:off x="520264" y="1529257"/>
            <a:ext cx="3563006" cy="4673728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6" name="Google Shape;1506;p85"/>
          <p:cNvSpPr txBox="1"/>
          <p:nvPr/>
        </p:nvSpPr>
        <p:spPr>
          <a:xfrm>
            <a:off x="709454" y="150219"/>
            <a:ext cx="10421001" cy="1261884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DEEP DIVE – FACEBOOK </a:t>
            </a:r>
            <a:r>
              <a:rPr b="1" lang="en-US" sz="24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 </a:t>
            </a:r>
            <a:r>
              <a:rPr b="1" lang="en-US" sz="2400" u="sng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https://www.facebook.com/Thaitogo.sg/</a:t>
            </a:r>
            <a:endParaRPr b="1" sz="2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7" name="Google Shape;1507;p85"/>
          <p:cNvSpPr/>
          <p:nvPr/>
        </p:nvSpPr>
        <p:spPr>
          <a:xfrm>
            <a:off x="362607" y="4745429"/>
            <a:ext cx="2490952" cy="48873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85"/>
          <p:cNvSpPr/>
          <p:nvPr/>
        </p:nvSpPr>
        <p:spPr>
          <a:xfrm>
            <a:off x="3011216" y="4682358"/>
            <a:ext cx="504496" cy="48873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85"/>
          <p:cNvSpPr/>
          <p:nvPr/>
        </p:nvSpPr>
        <p:spPr>
          <a:xfrm>
            <a:off x="6637283" y="5691352"/>
            <a:ext cx="3405351" cy="5804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85"/>
          <p:cNvSpPr/>
          <p:nvPr/>
        </p:nvSpPr>
        <p:spPr>
          <a:xfrm>
            <a:off x="10825764" y="5654443"/>
            <a:ext cx="504496" cy="48873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B330B"/>
          </a:solidFill>
          <a:ln cap="flat" cmpd="sng" w="12700">
            <a:solidFill>
              <a:srgbClr val="FDFD0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85"/>
          <p:cNvSpPr/>
          <p:nvPr/>
        </p:nvSpPr>
        <p:spPr>
          <a:xfrm>
            <a:off x="8797159" y="1686910"/>
            <a:ext cx="1355834" cy="835573"/>
          </a:xfrm>
          <a:prstGeom prst="ellipse">
            <a:avLst/>
          </a:prstGeom>
          <a:noFill/>
          <a:ln cap="flat" cmpd="sng" w="38100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85"/>
          <p:cNvSpPr/>
          <p:nvPr/>
        </p:nvSpPr>
        <p:spPr>
          <a:xfrm>
            <a:off x="8292661" y="1876097"/>
            <a:ext cx="504497" cy="4099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85"/>
          <p:cNvSpPr/>
          <p:nvPr/>
        </p:nvSpPr>
        <p:spPr>
          <a:xfrm>
            <a:off x="5975131" y="1686910"/>
            <a:ext cx="1545022" cy="725214"/>
          </a:xfrm>
          <a:prstGeom prst="rect">
            <a:avLst/>
          </a:prstGeom>
          <a:noFill/>
          <a:ln cap="flat" cmpd="sng" w="57150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85"/>
          <p:cNvSpPr txBox="1"/>
          <p:nvPr/>
        </p:nvSpPr>
        <p:spPr>
          <a:xfrm>
            <a:off x="3008680" y="5234153"/>
            <a:ext cx="29927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http://thaitogo.sg/12/Order</a:t>
            </a:r>
            <a:endParaRPr b="1" sz="18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85"/>
          <p:cNvSpPr txBox="1"/>
          <p:nvPr/>
        </p:nvSpPr>
        <p:spPr>
          <a:xfrm>
            <a:off x="10154649" y="5480698"/>
            <a:ext cx="54675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516" name="Google Shape;1516;p85"/>
          <p:cNvSpPr txBox="1"/>
          <p:nvPr/>
        </p:nvSpPr>
        <p:spPr>
          <a:xfrm>
            <a:off x="10260067" y="4886099"/>
            <a:ext cx="11664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NO ADVT</a:t>
            </a:r>
            <a:endParaRPr b="1" sz="1400" u="sng">
              <a:solidFill>
                <a:srgbClr val="FF0000"/>
              </a:solidFill>
              <a:highlight>
                <a:srgbClr val="FFFF00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8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2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86"/>
          <p:cNvSpPr/>
          <p:nvPr/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86"/>
          <p:cNvSpPr txBox="1"/>
          <p:nvPr/>
        </p:nvSpPr>
        <p:spPr>
          <a:xfrm>
            <a:off x="5991845" y="809431"/>
            <a:ext cx="4920994" cy="12171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sng" cap="none" strike="noStrike">
                <a:solidFill>
                  <a:srgbClr val="FF0000"/>
                </a:solidFill>
                <a:highlight>
                  <a:srgbClr val="FFFF00"/>
                </a:highlight>
                <a:latin typeface="ADLaM Display"/>
                <a:ea typeface="ADLaM Display"/>
                <a:cs typeface="ADLaM Display"/>
                <a:sym typeface="ADLaM Display"/>
              </a:rPr>
              <a:t>To BOOST </a:t>
            </a:r>
            <a:r>
              <a:rPr b="1" i="0" lang="en-US" sz="36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DLaM Display"/>
                <a:ea typeface="ADLaM Display"/>
                <a:cs typeface="ADLaM Display"/>
                <a:sym typeface="ADLaM Display"/>
              </a:rPr>
              <a:t>Post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0" lang="en-US" sz="3600" u="none" cap="none" strike="noStrike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Facebook Organic Post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86"/>
          <p:cNvSpPr/>
          <p:nvPr/>
        </p:nvSpPr>
        <p:spPr>
          <a:xfrm rot="10800000">
            <a:off x="-9426" y="706068"/>
            <a:ext cx="2770222" cy="658897"/>
          </a:xfrm>
          <a:prstGeom prst="rect">
            <a:avLst/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A food on a plate&#10;&#10;Description automatically generated" id="1526" name="Google Shape;152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734" y="1184226"/>
            <a:ext cx="2755800" cy="45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86"/>
          <p:cNvSpPr/>
          <p:nvPr/>
        </p:nvSpPr>
        <p:spPr>
          <a:xfrm rot="10800000">
            <a:off x="2876215" y="5486398"/>
            <a:ext cx="2770205" cy="658897"/>
          </a:xfrm>
          <a:prstGeom prst="rect">
            <a:avLst/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A collage of different food items&#10;&#10;Description automatically generated" id="1528" name="Google Shape;1528;p86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632" y="994001"/>
            <a:ext cx="2770207" cy="43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86"/>
          <p:cNvSpPr txBox="1"/>
          <p:nvPr>
            <p:ph idx="1" type="body"/>
          </p:nvPr>
        </p:nvSpPr>
        <p:spPr>
          <a:xfrm>
            <a:off x="5986853" y="1960719"/>
            <a:ext cx="5213017" cy="4149965"/>
          </a:xfrm>
          <a:prstGeom prst="rect">
            <a:avLst/>
          </a:prstGeom>
          <a:noFill/>
          <a:ln cap="flat" cmpd="sng" w="28575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🌶️ Craving Authentic Thai Flavors? 🌶️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Bring the taste of Thailand right to your doorstep!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Our mouth-watering dishes are just a click away.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Whether you're planning a cozy family dinner or a quick lunch</a:t>
            </a:r>
            <a:r>
              <a:rPr b="1" lang="en-US" sz="2000">
                <a:solidFill>
                  <a:srgbClr val="D43900"/>
                </a:solidFill>
              </a:rPr>
              <a:t>, Thaitogo </a:t>
            </a:r>
            <a:r>
              <a:rPr b="1" lang="en-US" sz="2000"/>
              <a:t>has got you covered with fresh, flavorful dishes delivered right to you!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3900"/>
              </a:buClr>
              <a:buSzPts val="2000"/>
              <a:buChar char="•"/>
            </a:pPr>
            <a:r>
              <a:rPr b="1" lang="en-US" sz="2000">
                <a:solidFill>
                  <a:srgbClr val="D43900"/>
                </a:solidFill>
              </a:rPr>
              <a:t>To Order Now, please Call +65 6396 9696  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3900"/>
              </a:buClr>
              <a:buSzPts val="2000"/>
              <a:buChar char="•"/>
            </a:pPr>
            <a:r>
              <a:rPr b="1" lang="en-US" sz="2000">
                <a:solidFill>
                  <a:srgbClr val="D43900"/>
                </a:solidFill>
              </a:rPr>
              <a:t>CLICK the LINK Below</a:t>
            </a:r>
            <a:r>
              <a:rPr b="1" lang="en-US" sz="2000"/>
              <a:t>: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cxnSp>
        <p:nvCxnSpPr>
          <p:cNvPr id="1530" name="Google Shape;1530;p86"/>
          <p:cNvCxnSpPr/>
          <p:nvPr/>
        </p:nvCxnSpPr>
        <p:spPr>
          <a:xfrm rot="10800000">
            <a:off x="11365990" y="5610"/>
            <a:ext cx="0" cy="68580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31" name="Google Shape;1531;p86"/>
          <p:cNvSpPr txBox="1"/>
          <p:nvPr>
            <p:ph idx="12" type="sldNum"/>
          </p:nvPr>
        </p:nvSpPr>
        <p:spPr>
          <a:xfrm>
            <a:off x="11361690" y="-4"/>
            <a:ext cx="833392" cy="686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32" name="Google Shape;1532;p86"/>
          <p:cNvCxnSpPr/>
          <p:nvPr/>
        </p:nvCxnSpPr>
        <p:spPr>
          <a:xfrm>
            <a:off x="0" y="6151930"/>
            <a:ext cx="12192000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33" name="Google Shape;1533;p86"/>
          <p:cNvSpPr txBox="1"/>
          <p:nvPr/>
        </p:nvSpPr>
        <p:spPr>
          <a:xfrm>
            <a:off x="6262754" y="5679237"/>
            <a:ext cx="29481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F00AA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http://thaitogo.sg/12/Order</a:t>
            </a:r>
            <a:endParaRPr b="1" sz="1800">
              <a:solidFill>
                <a:srgbClr val="CF00AA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86"/>
          <p:cNvSpPr/>
          <p:nvPr/>
        </p:nvSpPr>
        <p:spPr>
          <a:xfrm>
            <a:off x="10713676" y="706068"/>
            <a:ext cx="540492" cy="658898"/>
          </a:xfrm>
          <a:prstGeom prst="irregularSeal1">
            <a:avLst/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86"/>
          <p:cNvSpPr/>
          <p:nvPr/>
        </p:nvSpPr>
        <p:spPr>
          <a:xfrm>
            <a:off x="11039633" y="1351093"/>
            <a:ext cx="804503" cy="65889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86"/>
          <p:cNvSpPr txBox="1"/>
          <p:nvPr/>
        </p:nvSpPr>
        <p:spPr>
          <a:xfrm>
            <a:off x="198861" y="5466553"/>
            <a:ext cx="26917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#ThaitogoRestaurant  #OnlineOrders #SingaporeEat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>
            <a:alpha val="34901"/>
          </a:schemeClr>
        </a:solidFill>
      </p:bgPr>
    </p:bg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8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8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2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87"/>
          <p:cNvSpPr/>
          <p:nvPr/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87"/>
          <p:cNvSpPr/>
          <p:nvPr/>
        </p:nvSpPr>
        <p:spPr>
          <a:xfrm rot="-54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87"/>
          <p:cNvSpPr txBox="1"/>
          <p:nvPr/>
        </p:nvSpPr>
        <p:spPr>
          <a:xfrm>
            <a:off x="504967" y="1383137"/>
            <a:ext cx="3609833" cy="3480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Marketing </a:t>
            </a:r>
            <a:r>
              <a:rPr b="1" i="0" lang="en-US" sz="4400" u="none" cap="none" strike="noStrike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(Facebook Organic Post)</a:t>
            </a:r>
            <a:endParaRPr b="1" i="0" sz="4400" u="none" cap="none" strike="noStrike">
              <a:solidFill>
                <a:srgbClr val="CF00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46" name="Google Shape;1546;p87"/>
          <p:cNvCxnSpPr/>
          <p:nvPr/>
        </p:nvCxnSpPr>
        <p:spPr>
          <a:xfrm rot="10800000">
            <a:off x="11365990" y="5610"/>
            <a:ext cx="0" cy="68580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547" name="Google Shape;1547;p87"/>
          <p:cNvCxnSpPr/>
          <p:nvPr/>
        </p:nvCxnSpPr>
        <p:spPr>
          <a:xfrm>
            <a:off x="0" y="6118001"/>
            <a:ext cx="12192000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48" name="Google Shape;1548;p87"/>
          <p:cNvSpPr/>
          <p:nvPr/>
        </p:nvSpPr>
        <p:spPr>
          <a:xfrm>
            <a:off x="4468926" y="844723"/>
            <a:ext cx="3906463" cy="4776947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🚚 </a:t>
            </a:r>
            <a:r>
              <a:rPr b="1"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Order Now and Enjoy: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b="1" lang="en-US" sz="2000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Free delivery for orders over $50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✅ 10% off your first online order with code Thaitogo10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✅ </a:t>
            </a:r>
            <a:r>
              <a:rPr b="1" lang="en-US" sz="2000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Family-friendly portions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Don't miss out!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F00AA"/>
                </a:solidFill>
                <a:latin typeface="Calibri"/>
                <a:ea typeface="Calibri"/>
                <a:cs typeface="Calibri"/>
                <a:sym typeface="Calibri"/>
              </a:rPr>
              <a:t>Your next delicious Thai meal is just a tap away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🍛🥢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Order NOW! Call +65 </a:t>
            </a:r>
            <a:r>
              <a:rPr b="1" lang="en-US" sz="1800" u="sng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6396 9696</a:t>
            </a:r>
            <a:endParaRPr sz="1800" u="sng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🔗 </a:t>
            </a:r>
            <a:r>
              <a:rPr b="1"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CLICK the LINK Below: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87"/>
          <p:cNvSpPr/>
          <p:nvPr/>
        </p:nvSpPr>
        <p:spPr>
          <a:xfrm>
            <a:off x="9633938" y="4894800"/>
            <a:ext cx="1732052" cy="230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3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87"/>
          <p:cNvSpPr txBox="1"/>
          <p:nvPr/>
        </p:nvSpPr>
        <p:spPr>
          <a:xfrm>
            <a:off x="4524686" y="4795652"/>
            <a:ext cx="2973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http://thaitogo.sg/12/Order</a:t>
            </a:r>
            <a:endParaRPr b="1" sz="1800">
              <a:solidFill>
                <a:srgbClr val="FF0000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ollage of food items&#10;&#10;Description automatically generated" id="1551" name="Google Shape;1551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4013" y="2261574"/>
            <a:ext cx="3719301" cy="1917920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2" name="Google Shape;1552;p87"/>
          <p:cNvSpPr txBox="1"/>
          <p:nvPr/>
        </p:nvSpPr>
        <p:spPr>
          <a:xfrm>
            <a:off x="8517979" y="820368"/>
            <a:ext cx="2195698" cy="94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sng" cap="none" strike="noStrike">
                <a:solidFill>
                  <a:srgbClr val="FF0000"/>
                </a:solidFill>
                <a:highlight>
                  <a:srgbClr val="FFFF00"/>
                </a:highlight>
                <a:latin typeface="ADLaM Display"/>
                <a:ea typeface="ADLaM Display"/>
                <a:cs typeface="ADLaM Display"/>
                <a:sym typeface="ADLaM Display"/>
              </a:rPr>
              <a:t>To BOOST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2800" cap="none" strike="noStrike">
                <a:solidFill>
                  <a:srgbClr val="FF0000"/>
                </a:solidFill>
                <a:highlight>
                  <a:srgbClr val="FFFF00"/>
                </a:highlight>
                <a:latin typeface="ADLaM Display"/>
                <a:ea typeface="ADLaM Display"/>
                <a:cs typeface="ADLaM Display"/>
                <a:sym typeface="ADLaM Display"/>
              </a:rPr>
              <a:t>Post</a:t>
            </a:r>
            <a:endParaRPr/>
          </a:p>
        </p:txBody>
      </p:sp>
      <p:sp>
        <p:nvSpPr>
          <p:cNvPr id="1553" name="Google Shape;1553;p87"/>
          <p:cNvSpPr/>
          <p:nvPr/>
        </p:nvSpPr>
        <p:spPr>
          <a:xfrm>
            <a:off x="10071030" y="1226583"/>
            <a:ext cx="540492" cy="558613"/>
          </a:xfrm>
          <a:prstGeom prst="irregularSeal1">
            <a:avLst/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4" name="Google Shape;1554;p87"/>
          <p:cNvSpPr/>
          <p:nvPr/>
        </p:nvSpPr>
        <p:spPr>
          <a:xfrm>
            <a:off x="11034799" y="863939"/>
            <a:ext cx="804503" cy="65889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F00AA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87"/>
          <p:cNvSpPr txBox="1"/>
          <p:nvPr/>
        </p:nvSpPr>
        <p:spPr>
          <a:xfrm>
            <a:off x="8531883" y="4247360"/>
            <a:ext cx="269513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D43900"/>
                </a:solidFill>
                <a:latin typeface="Calibri"/>
                <a:ea typeface="Calibri"/>
                <a:cs typeface="Calibri"/>
                <a:sym typeface="Calibri"/>
              </a:rPr>
              <a:t>#ThaitogoRestaurant #OnlineOrders #SingaporeEat</a:t>
            </a:r>
            <a:endParaRPr b="1" sz="1600">
              <a:solidFill>
                <a:srgbClr val="D43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1561" name="Google Shape;156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6828" y="612402"/>
            <a:ext cx="4445875" cy="2448227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1562" name="Google Shape;1562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5477" y="3436905"/>
            <a:ext cx="7707226" cy="3121550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3" name="Google Shape;1563;p88"/>
          <p:cNvSpPr txBox="1"/>
          <p:nvPr/>
        </p:nvSpPr>
        <p:spPr>
          <a:xfrm>
            <a:off x="753897" y="2190290"/>
            <a:ext cx="276761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 Reviews</a:t>
            </a:r>
            <a:endParaRPr b="0" i="0" sz="4000" u="none" cap="none" strike="noStrike">
              <a:solidFill>
                <a:srgbClr val="CF0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 inside look of foodpanda's new regional HQ in Singapore" id="1564" name="Google Shape;156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6756" y="612402"/>
            <a:ext cx="1805630" cy="1552575"/>
          </a:xfrm>
          <a:prstGeom prst="rect">
            <a:avLst/>
          </a:prstGeom>
          <a:noFill/>
          <a:ln cap="flat" cmpd="sng" w="9525">
            <a:solidFill>
              <a:srgbClr val="FF38D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oodpanda launches regional HQ and tech academy, names new ..." id="1565" name="Google Shape;1565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327" y="3898778"/>
            <a:ext cx="2178488" cy="2197803"/>
          </a:xfrm>
          <a:prstGeom prst="rect">
            <a:avLst/>
          </a:prstGeom>
          <a:noFill/>
          <a:ln cap="flat" cmpd="sng" w="9525">
            <a:solidFill>
              <a:srgbClr val="FF38D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menu of a restaurant&#10;&#10;Description automatically generated" id="1566" name="Google Shape;1566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75477" y="638400"/>
            <a:ext cx="3107383" cy="2448228"/>
          </a:xfrm>
          <a:prstGeom prst="rect">
            <a:avLst/>
          </a:prstGeom>
          <a:noFill/>
          <a:ln cap="flat" cmpd="sng" w="38100">
            <a:solidFill>
              <a:srgbClr val="CF00A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7" name="Google Shape;1567;p88"/>
          <p:cNvSpPr/>
          <p:nvPr/>
        </p:nvSpPr>
        <p:spPr>
          <a:xfrm>
            <a:off x="4508929" y="2301766"/>
            <a:ext cx="1749981" cy="646386"/>
          </a:xfrm>
          <a:prstGeom prst="flowChartProcess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88"/>
          <p:cNvSpPr txBox="1"/>
          <p:nvPr/>
        </p:nvSpPr>
        <p:spPr>
          <a:xfrm>
            <a:off x="8024647" y="3988690"/>
            <a:ext cx="26013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5 Stars = 67%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out of 500 reviews</a:t>
            </a:r>
            <a:endParaRPr/>
          </a:p>
        </p:txBody>
      </p:sp>
      <p:sp>
        <p:nvSpPr>
          <p:cNvPr id="1569" name="Google Shape;1569;p88"/>
          <p:cNvSpPr/>
          <p:nvPr/>
        </p:nvSpPr>
        <p:spPr>
          <a:xfrm>
            <a:off x="8166537" y="1224448"/>
            <a:ext cx="1986455" cy="646386"/>
          </a:xfrm>
          <a:prstGeom prst="flowChartProcess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88"/>
          <p:cNvSpPr/>
          <p:nvPr/>
        </p:nvSpPr>
        <p:spPr>
          <a:xfrm>
            <a:off x="10468303" y="4031233"/>
            <a:ext cx="472966" cy="414645"/>
          </a:xfrm>
          <a:prstGeom prst="leftArrow">
            <a:avLst>
              <a:gd fmla="val 50000" name="adj1"/>
              <a:gd fmla="val 53802" name="adj2"/>
            </a:avLst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2" name="Google Shape;1572;p88"/>
          <p:cNvSpPr txBox="1"/>
          <p:nvPr/>
        </p:nvSpPr>
        <p:spPr>
          <a:xfrm>
            <a:off x="3722775" y="120768"/>
            <a:ext cx="4491060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TO BOOST </a:t>
            </a:r>
            <a:r>
              <a:rPr b="1" lang="en-US" sz="2100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POST</a:t>
            </a:r>
            <a:r>
              <a:rPr b="1" i="0" lang="en-US" sz="21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on Facebook</a:t>
            </a:r>
            <a:endParaRPr/>
          </a:p>
        </p:txBody>
      </p:sp>
      <p:sp>
        <p:nvSpPr>
          <p:cNvPr id="1573" name="Google Shape;1573;p88"/>
          <p:cNvSpPr/>
          <p:nvPr/>
        </p:nvSpPr>
        <p:spPr>
          <a:xfrm>
            <a:off x="8024647" y="59049"/>
            <a:ext cx="540492" cy="552996"/>
          </a:xfrm>
          <a:prstGeom prst="irregularSeal1">
            <a:avLst/>
          </a:prstGeom>
          <a:solidFill>
            <a:srgbClr val="FF0000"/>
          </a:solidFill>
          <a:ln cap="flat" cmpd="sng" w="12700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800" endA="300" endPos="385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4" name="Google Shape;1574;p88"/>
          <p:cNvSpPr/>
          <p:nvPr/>
        </p:nvSpPr>
        <p:spPr>
          <a:xfrm>
            <a:off x="3086354" y="120768"/>
            <a:ext cx="435154" cy="55299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BC"/>
          </a:solidFill>
          <a:ln cap="flat" cmpd="sng" w="28575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text on a white background&#10;&#10;Description automatically generated" id="1579" name="Google Shape;157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913" y="183634"/>
            <a:ext cx="1928446" cy="1061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on a bicycle carrying a box&#10;&#10;Description automatically generated" id="1580" name="Google Shape;158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1259" y="183634"/>
            <a:ext cx="1214217" cy="11812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menu&#10;&#10;Description automatically generated" id="1581" name="Google Shape;1581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2898" y="3771354"/>
            <a:ext cx="5930067" cy="2786164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1582" name="Google Shape;1582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035" y="3771353"/>
            <a:ext cx="5504985" cy="2786165"/>
          </a:xfrm>
          <a:prstGeom prst="rect">
            <a:avLst/>
          </a:prstGeom>
          <a:noFill/>
          <a:ln cap="flat" cmpd="sng" w="381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screenshot of a computer&#10;&#10;Description automatically generated" id="1583" name="Google Shape;1583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2551" y="639276"/>
            <a:ext cx="8040413" cy="2786165"/>
          </a:xfrm>
          <a:prstGeom prst="rect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4" name="Google Shape;1584;p89"/>
          <p:cNvSpPr txBox="1"/>
          <p:nvPr/>
        </p:nvSpPr>
        <p:spPr>
          <a:xfrm>
            <a:off x="289034" y="1465072"/>
            <a:ext cx="338644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 Reviews</a:t>
            </a:r>
            <a:endParaRPr b="0" i="0" sz="4800" u="none" cap="none" strike="noStrike">
              <a:solidFill>
                <a:srgbClr val="CF00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89"/>
          <p:cNvSpPr/>
          <p:nvPr/>
        </p:nvSpPr>
        <p:spPr>
          <a:xfrm>
            <a:off x="7772397" y="4125306"/>
            <a:ext cx="2475189" cy="646386"/>
          </a:xfrm>
          <a:prstGeom prst="flowChartProcess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89"/>
          <p:cNvSpPr/>
          <p:nvPr/>
        </p:nvSpPr>
        <p:spPr>
          <a:xfrm>
            <a:off x="1954915" y="4078011"/>
            <a:ext cx="2144119" cy="646386"/>
          </a:xfrm>
          <a:prstGeom prst="flowChartProcess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endParaRPr/>
          </a:p>
        </p:txBody>
      </p:sp>
      <p:sp>
        <p:nvSpPr>
          <p:cNvPr id="1587" name="Google Shape;1587;p89"/>
          <p:cNvSpPr/>
          <p:nvPr/>
        </p:nvSpPr>
        <p:spPr>
          <a:xfrm>
            <a:off x="6385031" y="1602824"/>
            <a:ext cx="1986455" cy="646386"/>
          </a:xfrm>
          <a:prstGeom prst="flowChartProcess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89"/>
          <p:cNvSpPr txBox="1"/>
          <p:nvPr/>
        </p:nvSpPr>
        <p:spPr>
          <a:xfrm>
            <a:off x="9049410" y="1450432"/>
            <a:ext cx="2286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4.6 Stars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from 15 reviews </a:t>
            </a:r>
            <a:endParaRPr/>
          </a:p>
        </p:txBody>
      </p:sp>
      <p:sp>
        <p:nvSpPr>
          <p:cNvPr id="1589" name="Google Shape;1589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0" name="Google Shape;1590;p89"/>
          <p:cNvSpPr txBox="1"/>
          <p:nvPr/>
        </p:nvSpPr>
        <p:spPr>
          <a:xfrm>
            <a:off x="4071444" y="152102"/>
            <a:ext cx="4539155" cy="39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TO BOOST POST on Facebook</a:t>
            </a:r>
            <a:endParaRPr/>
          </a:p>
        </p:txBody>
      </p:sp>
      <p:sp>
        <p:nvSpPr>
          <p:cNvPr id="1591" name="Google Shape;1591;p89"/>
          <p:cNvSpPr/>
          <p:nvPr/>
        </p:nvSpPr>
        <p:spPr>
          <a:xfrm>
            <a:off x="8610599" y="105743"/>
            <a:ext cx="540492" cy="578029"/>
          </a:xfrm>
          <a:prstGeom prst="irregularSeal1">
            <a:avLst/>
          </a:prstGeom>
          <a:solidFill>
            <a:srgbClr val="FF0000"/>
          </a:solidFill>
          <a:ln cap="flat" cmpd="sng" w="12700">
            <a:solidFill>
              <a:srgbClr val="054D6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35000" kx="0" rotWithShape="0" algn="bl" stA="52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89"/>
          <p:cNvSpPr/>
          <p:nvPr/>
        </p:nvSpPr>
        <p:spPr>
          <a:xfrm>
            <a:off x="3412811" y="105743"/>
            <a:ext cx="435154" cy="55299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BC"/>
          </a:solidFill>
          <a:ln cap="flat" cmpd="sng" w="28575">
            <a:solidFill>
              <a:srgbClr val="CF00A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0" dist="0" endA="300" endPos="55000" kx="0" rotWithShape="0" algn="bl" stA="50000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1056290" y="720954"/>
            <a:ext cx="9995338" cy="5162266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3373820" y="966206"/>
            <a:ext cx="5833241" cy="959162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poon and fork on a napkin&#10;&#10;Description automatically generated" id="223" name="Google Shape;22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748556" y="1090030"/>
            <a:ext cx="846491" cy="77835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9"/>
          <p:cNvSpPr txBox="1"/>
          <p:nvPr/>
        </p:nvSpPr>
        <p:spPr>
          <a:xfrm>
            <a:off x="5996166" y="2142874"/>
            <a:ext cx="4929337" cy="3493264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DFD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 </a:t>
            </a:r>
            <a:r>
              <a:rPr b="1" lang="en-US" sz="22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Product Overview</a:t>
            </a:r>
            <a:r>
              <a:rPr b="1" lang="en-US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CF00AA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Thaitogo </a:t>
            </a:r>
            <a:r>
              <a:rPr b="1" lang="en-US" sz="2200">
                <a:solidFill>
                  <a:srgbClr val="0C0C0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offers a variety of </a:t>
            </a:r>
            <a:r>
              <a:rPr b="1" lang="en-US" sz="22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authentic Thai dishes</a:t>
            </a:r>
            <a:r>
              <a:rPr b="1" lang="en-US" sz="2200">
                <a:solidFill>
                  <a:srgbClr val="0C0C0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using </a:t>
            </a:r>
            <a:r>
              <a:rPr b="1" lang="en-US" sz="22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fresh ingredients </a:t>
            </a:r>
            <a:r>
              <a:rPr b="1" lang="en-US" sz="2200">
                <a:solidFill>
                  <a:srgbClr val="0C0C0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traditional recipes. 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rgbClr val="CF00AA"/>
              </a:buClr>
              <a:buSzPts val="2200"/>
              <a:buFont typeface="Arial"/>
              <a:buChar char="•"/>
            </a:pPr>
            <a:r>
              <a:rPr b="1" lang="en-US" sz="2200" u="sng">
                <a:solidFill>
                  <a:srgbClr val="CF00AA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Key selling points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  </a:t>
            </a:r>
            <a:r>
              <a:rPr b="1" lang="en-US" sz="22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Experience</a:t>
            </a:r>
            <a:r>
              <a:rPr b="1" lang="en-US" sz="2200">
                <a:solidFill>
                  <a:srgbClr val="0C0C0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 online delivery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C0C0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b="1" lang="en-US" sz="22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Customizable</a:t>
            </a:r>
            <a:r>
              <a:rPr b="1" lang="en-US" sz="2200">
                <a:solidFill>
                  <a:srgbClr val="0C0C0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online orders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</a:t>
            </a:r>
            <a:r>
              <a:rPr b="1" lang="en-US" sz="22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Mini catering </a:t>
            </a:r>
            <a:r>
              <a:rPr b="1" lang="en-US" sz="2200">
                <a:solidFill>
                  <a:srgbClr val="0C0C0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packages</a:t>
            </a:r>
            <a:endParaRPr/>
          </a:p>
        </p:txBody>
      </p:sp>
      <p:sp>
        <p:nvSpPr>
          <p:cNvPr id="225" name="Google Shape;225;p9"/>
          <p:cNvSpPr txBox="1"/>
          <p:nvPr/>
        </p:nvSpPr>
        <p:spPr>
          <a:xfrm>
            <a:off x="1140373" y="2131435"/>
            <a:ext cx="4771710" cy="357020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DFD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 </a:t>
            </a:r>
            <a:r>
              <a:rPr b="1" lang="en-US" sz="2400" u="sng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 Need</a:t>
            </a:r>
            <a:endParaRPr b="1" sz="24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 u="sng">
                <a:solidFill>
                  <a:schemeClr val="dk1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Persona</a:t>
            </a:r>
            <a:r>
              <a:rPr b="1" lang="en-US" sz="2400">
                <a:solidFill>
                  <a:schemeClr val="dk1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(Customer)</a:t>
            </a:r>
            <a:r>
              <a:rPr b="1" lang="en-US" sz="2400">
                <a:solidFill>
                  <a:srgbClr val="CF00A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looks for tasty traditional, fusion, flavorful quality Thai food </a:t>
            </a:r>
            <a:r>
              <a:rPr b="1" lang="en-US" sz="2400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that caters to </a:t>
            </a:r>
            <a:r>
              <a:rPr b="1" lang="en-US" sz="24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individuals and family gatherings</a:t>
            </a:r>
            <a:r>
              <a:rPr b="1" lang="en-US" sz="2400">
                <a:solidFill>
                  <a:srgbClr val="0034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with personalized menu prep and convenience.</a:t>
            </a:r>
            <a:endParaRPr b="1" sz="2400">
              <a:solidFill>
                <a:srgbClr val="0034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34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3926067" y="1100454"/>
            <a:ext cx="4951049" cy="7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36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Executive Summary</a:t>
            </a:r>
            <a:endParaRPr b="0" i="0" sz="36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90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90"/>
          <p:cNvSpPr/>
          <p:nvPr/>
        </p:nvSpPr>
        <p:spPr>
          <a:xfrm>
            <a:off x="988142" y="720953"/>
            <a:ext cx="10141974" cy="5416093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DFD0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DFD0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DFD0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DFD0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DFD0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DFD0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Campaign Tool 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DFD0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Conversion, Increase SEO, </a:t>
            </a:r>
            <a:endParaRPr/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DFD0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and Brand Building</a:t>
            </a:r>
            <a:endParaRPr b="0" i="0" sz="2800" u="none" cap="none" strike="noStrike">
              <a:solidFill>
                <a:srgbClr val="FDFD0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90"/>
          <p:cNvSpPr/>
          <p:nvPr/>
        </p:nvSpPr>
        <p:spPr>
          <a:xfrm>
            <a:off x="3444255" y="1167361"/>
            <a:ext cx="6157230" cy="1918739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90"/>
          <p:cNvSpPr txBox="1"/>
          <p:nvPr/>
        </p:nvSpPr>
        <p:spPr>
          <a:xfrm>
            <a:off x="3916819" y="1428703"/>
            <a:ext cx="5192148" cy="1523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4400">
                <a:solidFill>
                  <a:srgbClr val="FDFD0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Landing Page Proposal</a:t>
            </a:r>
            <a:endParaRPr/>
          </a:p>
        </p:txBody>
      </p:sp>
      <p:pic>
        <p:nvPicPr>
          <p:cNvPr descr="A spoon and fork on a napkin&#10;&#10;Description automatically generated" id="1602" name="Google Shape;160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325023" y="1689310"/>
            <a:ext cx="1434430" cy="11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omputer screen with a magnifying glass and a calculator&#10;&#10;Description automatically generated" id="1604" name="Google Shape;1604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0007" y="2568800"/>
            <a:ext cx="2389135" cy="172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91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91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91"/>
          <p:cNvSpPr txBox="1"/>
          <p:nvPr/>
        </p:nvSpPr>
        <p:spPr>
          <a:xfrm>
            <a:off x="645066" y="876167"/>
            <a:ext cx="3972752" cy="3463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40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Landing Page 1 </a:t>
            </a:r>
            <a:endParaRPr/>
          </a:p>
          <a:p>
            <a:pPr indent="20320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Taste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Thai Cuisine </a:t>
            </a:r>
            <a:endParaRPr/>
          </a:p>
        </p:txBody>
      </p:sp>
      <p:sp>
        <p:nvSpPr>
          <p:cNvPr id="1612" name="Google Shape;1612;p91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91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91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website&#10;&#10;Description automatically generated" id="1615" name="Google Shape;161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0737" y="1019698"/>
            <a:ext cx="6959600" cy="331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91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7" name="Google Shape;1617;p91"/>
          <p:cNvSpPr txBox="1"/>
          <p:nvPr/>
        </p:nvSpPr>
        <p:spPr>
          <a:xfrm>
            <a:off x="1150875" y="5176790"/>
            <a:ext cx="74597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Screenshots x 7 pages in edit mode for  DESKTOP preview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9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92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92"/>
          <p:cNvSpPr txBox="1"/>
          <p:nvPr/>
        </p:nvSpPr>
        <p:spPr>
          <a:xfrm>
            <a:off x="534704" y="909828"/>
            <a:ext cx="4023360" cy="4020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540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Landing Page 2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 Menu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the month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(all links are active)</a:t>
            </a:r>
            <a:endParaRPr/>
          </a:p>
        </p:txBody>
      </p:sp>
      <p:sp>
        <p:nvSpPr>
          <p:cNvPr id="1625" name="Google Shape;1625;p92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92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92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menu&#10;&#10;Description automatically generated" id="1628" name="Google Shape;162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1722" y="1012937"/>
            <a:ext cx="7093866" cy="3533140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92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9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93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93"/>
          <p:cNvSpPr txBox="1"/>
          <p:nvPr/>
        </p:nvSpPr>
        <p:spPr>
          <a:xfrm>
            <a:off x="645066" y="1035164"/>
            <a:ext cx="4282984" cy="2275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54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Landing Page 3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Satisfy Your Taste Buds</a:t>
            </a:r>
            <a:endParaRPr/>
          </a:p>
        </p:txBody>
      </p:sp>
      <p:sp>
        <p:nvSpPr>
          <p:cNvPr id="1637" name="Google Shape;1637;p93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93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93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640" name="Google Shape;16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050" y="1037514"/>
            <a:ext cx="6844850" cy="3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93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9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94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94"/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94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94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94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652" name="Google Shape;165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050" y="1264156"/>
            <a:ext cx="6680200" cy="3511943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94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4" name="Google Shape;1654;p94"/>
          <p:cNvSpPr txBox="1"/>
          <p:nvPr/>
        </p:nvSpPr>
        <p:spPr>
          <a:xfrm>
            <a:off x="645066" y="1264156"/>
            <a:ext cx="4023360" cy="3106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540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Landing Page 4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Reviews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 Partner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 Panda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9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95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95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95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95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computer&#10;&#10;Description automatically generated" id="1664" name="Google Shape;166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4100" y="1046904"/>
            <a:ext cx="6845300" cy="35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95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6" name="Google Shape;1666;p95"/>
          <p:cNvSpPr txBox="1"/>
          <p:nvPr/>
        </p:nvSpPr>
        <p:spPr>
          <a:xfrm>
            <a:off x="645066" y="756745"/>
            <a:ext cx="4023360" cy="3891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540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Landing Page 5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Reviews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 Partner Deliveroo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9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96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96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96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96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omputer on a table&#10;&#10;Description automatically generated" id="1676" name="Google Shape;167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7100" y="1037784"/>
            <a:ext cx="7035800" cy="3686047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96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8" name="Google Shape;1678;p96"/>
          <p:cNvSpPr txBox="1"/>
          <p:nvPr/>
        </p:nvSpPr>
        <p:spPr>
          <a:xfrm>
            <a:off x="645066" y="409824"/>
            <a:ext cx="3972752" cy="3986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40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Landing Page 6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Wait -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 ….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9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97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97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97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97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97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9" name="Google Shape;1689;p97"/>
          <p:cNvSpPr txBox="1"/>
          <p:nvPr/>
        </p:nvSpPr>
        <p:spPr>
          <a:xfrm>
            <a:off x="645066" y="774586"/>
            <a:ext cx="3972752" cy="30695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40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Landing Page 7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Welcome to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Store</a:t>
            </a:r>
            <a:endParaRPr/>
          </a:p>
        </p:txBody>
      </p:sp>
      <p:pic>
        <p:nvPicPr>
          <p:cNvPr descr="A screenshot of a computer&#10;&#10;Description automatically generated" id="1690" name="Google Shape;169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743" y="1082334"/>
            <a:ext cx="6858000" cy="328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8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98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98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98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98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98"/>
          <p:cNvSpPr txBox="1"/>
          <p:nvPr>
            <p:ph idx="12" type="sldNum"/>
          </p:nvPr>
        </p:nvSpPr>
        <p:spPr>
          <a:xfrm>
            <a:off x="8610600" y="64922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1" name="Google Shape;1701;p98"/>
          <p:cNvSpPr txBox="1"/>
          <p:nvPr/>
        </p:nvSpPr>
        <p:spPr>
          <a:xfrm>
            <a:off x="221551" y="533810"/>
            <a:ext cx="3634404" cy="4052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40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Landing Page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Screenshot in Mobile Preview</a:t>
            </a:r>
            <a:endParaRPr/>
          </a:p>
          <a:p>
            <a:pPr indent="20320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creenshot of a menu&#10;&#10;Description automatically generated" id="1702" name="Google Shape;170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9264" y="518657"/>
            <a:ext cx="2419688" cy="5010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 shot of a cell phone&#10;&#10;Description automatically generated" id="1703" name="Google Shape;1703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7667" y="514757"/>
            <a:ext cx="2486372" cy="50870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ell phone&#10;&#10;Description automatically generated" id="1704" name="Google Shape;1704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7348" y="533810"/>
            <a:ext cx="2391109" cy="5068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9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99"/>
          <p:cNvSpPr/>
          <p:nvPr/>
        </p:nvSpPr>
        <p:spPr>
          <a:xfrm flipH="1" rot="10800000">
            <a:off x="838200" y="720953"/>
            <a:ext cx="10515600" cy="5416094"/>
          </a:xfrm>
          <a:custGeom>
            <a:rect b="b" l="l" r="r" t="t"/>
            <a:pathLst>
              <a:path extrusionOk="0" h="5416094" w="1051560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cap="rnd" cmpd="sng" w="476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99"/>
          <p:cNvSpPr/>
          <p:nvPr/>
        </p:nvSpPr>
        <p:spPr>
          <a:xfrm>
            <a:off x="961923" y="788272"/>
            <a:ext cx="10152763" cy="5416094"/>
          </a:xfrm>
          <a:prstGeom prst="rect">
            <a:avLst/>
          </a:prstGeom>
          <a:solidFill>
            <a:srgbClr val="CF00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highlight>
                <a:srgbClr val="FF00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99"/>
          <p:cNvSpPr/>
          <p:nvPr/>
        </p:nvSpPr>
        <p:spPr>
          <a:xfrm>
            <a:off x="3167504" y="921558"/>
            <a:ext cx="5661186" cy="1035146"/>
          </a:xfrm>
          <a:prstGeom prst="rect">
            <a:avLst/>
          </a:prstGeom>
          <a:solidFill>
            <a:schemeClr val="lt1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99"/>
          <p:cNvSpPr txBox="1"/>
          <p:nvPr/>
        </p:nvSpPr>
        <p:spPr>
          <a:xfrm>
            <a:off x="4080298" y="1030029"/>
            <a:ext cx="4165068" cy="9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480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</a:t>
            </a:r>
            <a:endParaRPr b="1" sz="4800">
              <a:solidFill>
                <a:srgbClr val="FFFF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A spoon and fork on a napkin&#10;&#10;Description automatically generated" id="1714" name="Google Shape;171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46556">
            <a:off x="2663613" y="1166874"/>
            <a:ext cx="789866" cy="722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99"/>
          <p:cNvSpPr txBox="1"/>
          <p:nvPr/>
        </p:nvSpPr>
        <p:spPr>
          <a:xfrm>
            <a:off x="8424894" y="2194802"/>
            <a:ext cx="2362661" cy="36933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b="1" lang="en-US" sz="1800">
                <a:solidFill>
                  <a:srgbClr val="00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Reap Benefits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nsure sustained 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growth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 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online orders.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strike="noStrike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ncrease</a:t>
            </a:r>
            <a:r>
              <a:rPr b="1" lang="en-US" sz="1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 share </a:t>
            </a:r>
            <a:endParaRPr b="1" sz="1800">
              <a:solidFill>
                <a:srgbClr val="FF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Establish 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Brand loyalty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within the 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Malay community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Young Asian Malay couple sharing information on mobile phone Young Asian Malay couple sharing information on mobile phone&#10;&#10;Location: Malaysia, Kuala Lumpur iStockalypse KL singapore malay culture stock pictures, royalty-free photos &amp; images" id="1716" name="Google Shape;1716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7509" y="2135135"/>
            <a:ext cx="2038777" cy="129386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99"/>
          <p:cNvSpPr txBox="1"/>
          <p:nvPr/>
        </p:nvSpPr>
        <p:spPr>
          <a:xfrm>
            <a:off x="3598475" y="2206093"/>
            <a:ext cx="4524241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This digital 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plan targets 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Malay couples </a:t>
            </a:r>
            <a:r>
              <a:rPr b="1" i="0" lang="en-US" sz="18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with young children to drive an </a:t>
            </a:r>
            <a:r>
              <a:rPr b="1" i="0" lang="en-US" sz="18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increase in online orders</a:t>
            </a:r>
            <a:r>
              <a:rPr b="1" lang="en-US" sz="18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b="1" i="0" sz="1800" u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18" name="Google Shape;1718;p99"/>
          <p:cNvSpPr txBox="1"/>
          <p:nvPr/>
        </p:nvSpPr>
        <p:spPr>
          <a:xfrm>
            <a:off x="1077314" y="3655433"/>
            <a:ext cx="5433845" cy="22467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1.  Focus on </a:t>
            </a:r>
            <a:r>
              <a:rPr b="1" lang="en-US" sz="2000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C</a:t>
            </a:r>
            <a:r>
              <a:rPr b="1" i="0" lang="en-US" sz="2000" u="none" strike="noStrike">
                <a:solidFill>
                  <a:srgbClr val="FF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ost-effective</a:t>
            </a:r>
            <a:r>
              <a:rPr b="1" i="0" lang="en-US" sz="2000" u="none" strike="noStrike">
                <a:solidFill>
                  <a:srgbClr val="00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strategie</a:t>
            </a:r>
            <a:r>
              <a:rPr b="1" lang="en-US" sz="2000">
                <a:solidFill>
                  <a:srgbClr val="000000"/>
                </a:solidFill>
                <a:highlight>
                  <a:srgbClr val="FFFF00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Optimize</a:t>
            </a:r>
            <a:r>
              <a:rPr b="1" lang="en-US"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for Local </a:t>
            </a:r>
            <a:r>
              <a:rPr b="1" i="0" lang="en-US" sz="20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SEO</a:t>
            </a:r>
            <a:r>
              <a:rPr b="1" i="0" lang="en-US" sz="2000" u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Run Targeted Ads </a:t>
            </a:r>
            <a:r>
              <a:rPr b="1" lang="en-US"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 Social Media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Eye-catching </a:t>
            </a:r>
            <a:r>
              <a:rPr b="1" lang="en-US"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Family Meals &amp; Yummy Food Menu </a:t>
            </a:r>
            <a:r>
              <a:rPr b="1" lang="en-US" sz="20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</a:t>
            </a:r>
            <a:r>
              <a:rPr b="1" i="0" lang="en-US" sz="2000" u="none" strike="noStrik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ontent to maximize impact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Offer Discounts </a:t>
            </a:r>
            <a:r>
              <a:rPr b="1" lang="en-US" sz="20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</a:t>
            </a:r>
            <a:r>
              <a:rPr b="1" lang="en-US" sz="2000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First-Time </a:t>
            </a:r>
            <a:r>
              <a:rPr b="1"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orders.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standing next to a computer and various devices&#10;&#10;Description automatically generated" id="1719" name="Google Shape;1719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8102" y="3655433"/>
            <a:ext cx="1929502" cy="2246769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9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CB8F9"/>
      </a:accent1>
      <a:accent2>
        <a:srgbClr val="FEFE5D"/>
      </a:accent2>
      <a:accent3>
        <a:srgbClr val="FFA0EE"/>
      </a:accent3>
      <a:accent4>
        <a:srgbClr val="F67E7D"/>
      </a:accent4>
      <a:accent5>
        <a:srgbClr val="FFC1AA"/>
      </a:accent5>
      <a:accent6>
        <a:srgbClr val="FFE5C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2021-01-02T09:42:15Z</dcterms:created>
  <dc:creator>1</dc:creator>
</cp:coreProperties>
</file>